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5" r:id="rId6"/>
    <p:sldId id="266" r:id="rId7"/>
    <p:sldId id="267" r:id="rId8"/>
    <p:sldId id="268" r:id="rId9"/>
    <p:sldId id="269" r:id="rId10"/>
    <p:sldId id="261" r:id="rId11"/>
    <p:sldId id="262" r:id="rId12"/>
    <p:sldId id="263" r:id="rId13"/>
    <p:sldId id="264" r:id="rId14"/>
    <p:sldId id="270" r:id="rId15"/>
    <p:sldId id="271" r:id="rId16"/>
    <p:sldId id="272" r:id="rId17"/>
    <p:sldId id="273" r:id="rId18"/>
    <p:sldId id="274"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660"/>
    <p:restoredTop sz="96047"/>
  </p:normalViewPr>
  <p:slideViewPr>
    <p:cSldViewPr snapToGrid="0" snapToObjects="1">
      <p:cViewPr varScale="1">
        <p:scale>
          <a:sx n="120" d="100"/>
          <a:sy n="120" d="100"/>
        </p:scale>
        <p:origin x="7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5/3/20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5/3/20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1.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1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EA5516-D0B2-7742-82F0-88969B6609E4}"/>
              </a:ext>
            </a:extLst>
          </p:cNvPr>
          <p:cNvPicPr>
            <a:picLocks noChangeAspect="1"/>
          </p:cNvPicPr>
          <p:nvPr/>
        </p:nvPicPr>
        <p:blipFill>
          <a:blip r:embed="rId2">
            <a:alphaModFix amt="50000"/>
          </a:blip>
          <a:stretch>
            <a:fillRect/>
          </a:stretch>
        </p:blipFill>
        <p:spPr>
          <a:xfrm>
            <a:off x="474919" y="925034"/>
            <a:ext cx="11199630" cy="5071730"/>
          </a:xfrm>
          <a:prstGeom prst="rect">
            <a:avLst/>
          </a:prstGeom>
        </p:spPr>
      </p:pic>
      <p:sp>
        <p:nvSpPr>
          <p:cNvPr id="2" name="Title 1">
            <a:extLst>
              <a:ext uri="{FF2B5EF4-FFF2-40B4-BE49-F238E27FC236}">
                <a16:creationId xmlns:a16="http://schemas.microsoft.com/office/drawing/2014/main" id="{92F626D4-0B87-FD46-B842-FAB1B267DCEF}"/>
              </a:ext>
            </a:extLst>
          </p:cNvPr>
          <p:cNvSpPr>
            <a:spLocks noGrp="1"/>
          </p:cNvSpPr>
          <p:nvPr>
            <p:ph type="ctrTitle"/>
          </p:nvPr>
        </p:nvSpPr>
        <p:spPr>
          <a:xfrm>
            <a:off x="4476823" y="3901351"/>
            <a:ext cx="7197726" cy="802559"/>
          </a:xfrm>
        </p:spPr>
        <p:txBody>
          <a:bodyPr>
            <a:normAutofit/>
          </a:bodyPr>
          <a:lstStyle/>
          <a:p>
            <a:r>
              <a:rPr lang="en-US" sz="4400" b="1" cap="none"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DATA SCIENCE PROJECT</a:t>
            </a:r>
          </a:p>
        </p:txBody>
      </p:sp>
      <p:sp>
        <p:nvSpPr>
          <p:cNvPr id="3" name="Subtitle 2">
            <a:extLst>
              <a:ext uri="{FF2B5EF4-FFF2-40B4-BE49-F238E27FC236}">
                <a16:creationId xmlns:a16="http://schemas.microsoft.com/office/drawing/2014/main" id="{ABA7C501-A08A-1846-95B0-4F198E4676B6}"/>
              </a:ext>
            </a:extLst>
          </p:cNvPr>
          <p:cNvSpPr>
            <a:spLocks noGrp="1"/>
          </p:cNvSpPr>
          <p:nvPr>
            <p:ph type="subTitle" idx="1"/>
          </p:nvPr>
        </p:nvSpPr>
        <p:spPr>
          <a:xfrm>
            <a:off x="4476823" y="4709825"/>
            <a:ext cx="7197726" cy="973078"/>
          </a:xfrm>
        </p:spPr>
        <p:txBody>
          <a:bodyPr>
            <a:normAutofit/>
          </a:bodyPr>
          <a:lstStyle/>
          <a:p>
            <a:r>
              <a:rPr lang="en-US" sz="2800" b="1" cap="none" dirty="0">
                <a:ln w="9525">
                  <a:solidFill>
                    <a:schemeClr val="bg1"/>
                  </a:solidFill>
                  <a:prstDash val="solid"/>
                </a:ln>
                <a:effectLst>
                  <a:outerShdw blurRad="12700" dist="38100" dir="2700000" algn="tl" rotWithShape="0">
                    <a:schemeClr val="bg1">
                      <a:lumMod val="50000"/>
                    </a:schemeClr>
                  </a:outerShdw>
                </a:effectLst>
                <a:latin typeface="Noteworthy" panose="02000400000000000000" pitchFamily="2" charset="77"/>
                <a:ea typeface="Noteworthy" panose="02000400000000000000" pitchFamily="2" charset="77"/>
              </a:rPr>
              <a:t>Estimate the number of medical equipment required in covid-19 environment</a:t>
            </a:r>
          </a:p>
        </p:txBody>
      </p:sp>
      <p:pic>
        <p:nvPicPr>
          <p:cNvPr id="4" name="Picture 3" descr="/var/folders/wh/18l2585s1wq6sztqdmfhppv80000gn/T/com.microsoft.Word/Content.MSO/8A9592EE.tmp">
            <a:extLst>
              <a:ext uri="{FF2B5EF4-FFF2-40B4-BE49-F238E27FC236}">
                <a16:creationId xmlns:a16="http://schemas.microsoft.com/office/drawing/2014/main" id="{607D81AA-EB77-F64A-89DA-1AEB5F00A1EE}"/>
              </a:ext>
            </a:extLst>
          </p:cNvPr>
          <p:cNvPicPr/>
          <p:nvPr/>
        </p:nvPicPr>
        <p:blipFill rotWithShape="1">
          <a:blip r:embed="rId3">
            <a:extLst>
              <a:ext uri="{28A0092B-C50C-407E-A947-70E740481C1C}">
                <a14:useLocalDpi xmlns:a14="http://schemas.microsoft.com/office/drawing/2010/main" val="0"/>
              </a:ext>
            </a:extLst>
          </a:blip>
          <a:srcRect l="8869" t="33023" r="9457" b="34751"/>
          <a:stretch/>
        </p:blipFill>
        <p:spPr bwMode="auto">
          <a:xfrm>
            <a:off x="474919" y="335753"/>
            <a:ext cx="1412240" cy="457200"/>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E82D921E-B58D-3F46-9C03-12362ADCDE08}"/>
              </a:ext>
            </a:extLst>
          </p:cNvPr>
          <p:cNvSpPr txBox="1"/>
          <p:nvPr/>
        </p:nvSpPr>
        <p:spPr>
          <a:xfrm>
            <a:off x="469483" y="5996764"/>
            <a:ext cx="2232837" cy="707886"/>
          </a:xfrm>
          <a:prstGeom prst="rect">
            <a:avLst/>
          </a:prstGeom>
          <a:noFill/>
        </p:spPr>
        <p:txBody>
          <a:bodyPr wrap="square" rtlCol="0">
            <a:spAutoFit/>
          </a:bodyPr>
          <a:lstStyle/>
          <a:p>
            <a:r>
              <a:rPr lang="en-US" sz="2000" b="1" dirty="0">
                <a:latin typeface="Gabriola" pitchFamily="82" charset="0"/>
                <a:ea typeface="Brush Script MT" panose="03060802040406070304" pitchFamily="66" charset="-122"/>
                <a:cs typeface="Brush Script MT" panose="03060802040406070304" pitchFamily="66" charset="-122"/>
              </a:rPr>
              <a:t>SIMI SUDHAKARAN &amp;</a:t>
            </a:r>
          </a:p>
          <a:p>
            <a:r>
              <a:rPr lang="en-US" sz="2000" b="1" dirty="0">
                <a:latin typeface="Gabriola" pitchFamily="82" charset="0"/>
                <a:ea typeface="Brush Script MT" panose="03060802040406070304" pitchFamily="66" charset="-122"/>
                <a:cs typeface="Brush Script MT" panose="03060802040406070304" pitchFamily="66" charset="-122"/>
              </a:rPr>
              <a:t>MIHIKA PATEL</a:t>
            </a:r>
          </a:p>
        </p:txBody>
      </p:sp>
    </p:spTree>
    <p:extLst>
      <p:ext uri="{BB962C8B-B14F-4D97-AF65-F5344CB8AC3E}">
        <p14:creationId xmlns:p14="http://schemas.microsoft.com/office/powerpoint/2010/main" val="195549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blinds(horizontal)">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47" descr="/var/folders/wh/18l2585s1wq6sztqdmfhppv80000gn/T/com.microsoft.Word/Content.MSO/B57B6406.tmp">
            <a:extLst>
              <a:ext uri="{FF2B5EF4-FFF2-40B4-BE49-F238E27FC236}">
                <a16:creationId xmlns:a16="http://schemas.microsoft.com/office/drawing/2014/main" id="{F91AE468-810A-644F-B917-8CE54646C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27" y="369030"/>
            <a:ext cx="26162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1083" name="Picture 46" descr="/var/folders/wh/18l2585s1wq6sztqdmfhppv80000gn/T/com.microsoft.Word/Content.MSO/91D09604.tmp">
            <a:extLst>
              <a:ext uri="{FF2B5EF4-FFF2-40B4-BE49-F238E27FC236}">
                <a16:creationId xmlns:a16="http://schemas.microsoft.com/office/drawing/2014/main" id="{42068D35-BD63-954C-984A-76A38D59C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2785" y="359219"/>
            <a:ext cx="2626097" cy="1876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1082" name="Picture 45" descr="/var/folders/wh/18l2585s1wq6sztqdmfhppv80000gn/T/com.microsoft.Word/Content.MSO/6595DEB2.tmp">
            <a:extLst>
              <a:ext uri="{FF2B5EF4-FFF2-40B4-BE49-F238E27FC236}">
                <a16:creationId xmlns:a16="http://schemas.microsoft.com/office/drawing/2014/main" id="{D8A2E21D-71CB-3E43-86F6-5FE9891EF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4782" y="369030"/>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1081" name="Picture 44" descr="/var/folders/wh/18l2585s1wq6sztqdmfhppv80000gn/T/com.microsoft.Word/Content.MSO/A1016190.tmp">
            <a:extLst>
              <a:ext uri="{FF2B5EF4-FFF2-40B4-BE49-F238E27FC236}">
                <a16:creationId xmlns:a16="http://schemas.microsoft.com/office/drawing/2014/main" id="{846A34EC-3AD1-9044-8637-47C112DA87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9908" y="369030"/>
            <a:ext cx="2501902"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1080" name="Picture 43" descr="/var/folders/wh/18l2585s1wq6sztqdmfhppv80000gn/T/com.microsoft.Word/Content.MSO/10928E1E.tmp">
            <a:extLst>
              <a:ext uri="{FF2B5EF4-FFF2-40B4-BE49-F238E27FC236}">
                <a16:creationId xmlns:a16="http://schemas.microsoft.com/office/drawing/2014/main" id="{C4213C37-D5C6-4E46-B59A-DE32893A8A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338" y="2412706"/>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1079" name="Picture 42" descr="/var/folders/wh/18l2585s1wq6sztqdmfhppv80000gn/T/com.microsoft.Word/Content.MSO/647BFFDC.tmp">
            <a:extLst>
              <a:ext uri="{FF2B5EF4-FFF2-40B4-BE49-F238E27FC236}">
                <a16:creationId xmlns:a16="http://schemas.microsoft.com/office/drawing/2014/main" id="{54F7497B-4FBB-304C-8341-C5C52D534D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6948" y="2424671"/>
            <a:ext cx="26162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1078" name="Picture 38" descr="/var/folders/wh/18l2585s1wq6sztqdmfhppv80000gn/T/com.microsoft.Word/Content.MSO/A12CA4B4.tmp">
            <a:extLst>
              <a:ext uri="{FF2B5EF4-FFF2-40B4-BE49-F238E27FC236}">
                <a16:creationId xmlns:a16="http://schemas.microsoft.com/office/drawing/2014/main" id="{349580AA-5144-C548-8769-E4C0C1267E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4930" y="2424671"/>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1077" name="Picture 41" descr="/var/folders/wh/18l2585s1wq6sztqdmfhppv80000gn/T/com.microsoft.Word/Content.MSO/A2085E4A.tmp">
            <a:extLst>
              <a:ext uri="{FF2B5EF4-FFF2-40B4-BE49-F238E27FC236}">
                <a16:creationId xmlns:a16="http://schemas.microsoft.com/office/drawing/2014/main" id="{E2392EB7-C26D-7B4F-B3A4-8A8D6E50BE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20540" y="2412706"/>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1076" name="Picture 40" descr="/var/folders/wh/18l2585s1wq6sztqdmfhppv80000gn/T/com.microsoft.Word/Content.MSO/3FB23CE8.tmp">
            <a:extLst>
              <a:ext uri="{FF2B5EF4-FFF2-40B4-BE49-F238E27FC236}">
                <a16:creationId xmlns:a16="http://schemas.microsoft.com/office/drawing/2014/main" id="{473F45A8-A77F-A24D-98FD-45658A62E0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627" y="4522844"/>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1075" name="Picture 39" descr="/var/folders/wh/18l2585s1wq6sztqdmfhppv80000gn/T/com.microsoft.Word/Content.MSO/4566FB36.tmp">
            <a:extLst>
              <a:ext uri="{FF2B5EF4-FFF2-40B4-BE49-F238E27FC236}">
                <a16:creationId xmlns:a16="http://schemas.microsoft.com/office/drawing/2014/main" id="{9930DA2B-0D07-8147-B5A2-F0459788B98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91037" y="4522844"/>
            <a:ext cx="2632604"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1074" name="Picture 37" descr="/var/folders/wh/18l2585s1wq6sztqdmfhppv80000gn/T/com.microsoft.Word/Content.MSO/A522D0E2.tmp">
            <a:extLst>
              <a:ext uri="{FF2B5EF4-FFF2-40B4-BE49-F238E27FC236}">
                <a16:creationId xmlns:a16="http://schemas.microsoft.com/office/drawing/2014/main" id="{417C770F-48C8-3D4D-BA14-BCD25A5A618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4632" y="4509547"/>
            <a:ext cx="256555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1073" name="Picture 36" descr="/var/folders/wh/18l2585s1wq6sztqdmfhppv80000gn/T/com.microsoft.Word/Content.MSO/86968340.tmp">
            <a:extLst>
              <a:ext uri="{FF2B5EF4-FFF2-40B4-BE49-F238E27FC236}">
                <a16:creationId xmlns:a16="http://schemas.microsoft.com/office/drawing/2014/main" id="{7E0FD524-4D4D-074F-894B-48EB68E582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31173" y="4456382"/>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6" name="Rectangle 62">
            <a:extLst>
              <a:ext uri="{FF2B5EF4-FFF2-40B4-BE49-F238E27FC236}">
                <a16:creationId xmlns:a16="http://schemas.microsoft.com/office/drawing/2014/main" id="{6BEF9F16-1242-2E49-BE03-9F3AA67E1600}"/>
              </a:ext>
            </a:extLst>
          </p:cNvPr>
          <p:cNvSpPr>
            <a:spLocks noChangeArrowheads="1"/>
          </p:cNvSpPr>
          <p:nvPr/>
        </p:nvSpPr>
        <p:spPr bwMode="auto">
          <a:xfrm>
            <a:off x="-489097" y="117011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3">
            <a:extLst>
              <a:ext uri="{FF2B5EF4-FFF2-40B4-BE49-F238E27FC236}">
                <a16:creationId xmlns:a16="http://schemas.microsoft.com/office/drawing/2014/main" id="{2E2FBC23-9B66-0045-A0D5-B91E90815D2B}"/>
              </a:ext>
            </a:extLst>
          </p:cNvPr>
          <p:cNvSpPr>
            <a:spLocks noChangeArrowheads="1"/>
          </p:cNvSpPr>
          <p:nvPr/>
        </p:nvSpPr>
        <p:spPr bwMode="auto">
          <a:xfrm>
            <a:off x="-489097" y="229025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037118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35" descr="/var/folders/wh/18l2585s1wq6sztqdmfhppv80000gn/T/com.microsoft.Word/Content.MSO/66A10B4E.tmp">
            <a:extLst>
              <a:ext uri="{FF2B5EF4-FFF2-40B4-BE49-F238E27FC236}">
                <a16:creationId xmlns:a16="http://schemas.microsoft.com/office/drawing/2014/main" id="{F68BEDD1-BC1A-FC4D-A1BA-81CE0C6908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706" y="471132"/>
            <a:ext cx="2502341"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057" name="Picture 34" descr="/var/folders/wh/18l2585s1wq6sztqdmfhppv80000gn/T/com.microsoft.Word/Content.MSO/1B89E48C.tmp">
            <a:extLst>
              <a:ext uri="{FF2B5EF4-FFF2-40B4-BE49-F238E27FC236}">
                <a16:creationId xmlns:a16="http://schemas.microsoft.com/office/drawing/2014/main" id="{3B7276A6-52FC-9C4D-83D4-BF26CF0D3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1534" y="457193"/>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056" name="Picture 33" descr="/var/folders/wh/18l2585s1wq6sztqdmfhppv80000gn/T/com.microsoft.Word/Content.MSO/4EE3967A.tmp">
            <a:extLst>
              <a:ext uri="{FF2B5EF4-FFF2-40B4-BE49-F238E27FC236}">
                <a16:creationId xmlns:a16="http://schemas.microsoft.com/office/drawing/2014/main" id="{6A97167B-6041-424B-8BF5-3AD0EF0EC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9044" y="471132"/>
            <a:ext cx="26162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055" name="Picture 32" descr="/var/folders/wh/18l2585s1wq6sztqdmfhppv80000gn/T/com.microsoft.Word/Content.MSO/BF1B9498.tmp">
            <a:extLst>
              <a:ext uri="{FF2B5EF4-FFF2-40B4-BE49-F238E27FC236}">
                <a16:creationId xmlns:a16="http://schemas.microsoft.com/office/drawing/2014/main" id="{A0BBE3E2-E915-FD41-8BC5-CC9BE6E29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2250" y="449433"/>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054" name="Picture 31" descr="/var/folders/wh/18l2585s1wq6sztqdmfhppv80000gn/T/com.microsoft.Word/Content.MSO/3BF51E66.tmp">
            <a:extLst>
              <a:ext uri="{FF2B5EF4-FFF2-40B4-BE49-F238E27FC236}">
                <a16:creationId xmlns:a16="http://schemas.microsoft.com/office/drawing/2014/main" id="{5B66AE4D-0AA3-A44F-97A1-852F00721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176" y="2577407"/>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053" name="Picture 30" descr="/var/folders/wh/18l2585s1wq6sztqdmfhppv80000gn/T/com.microsoft.Word/Content.MSO/7C271F64.tmp">
            <a:extLst>
              <a:ext uri="{FF2B5EF4-FFF2-40B4-BE49-F238E27FC236}">
                <a16:creationId xmlns:a16="http://schemas.microsoft.com/office/drawing/2014/main" id="{006A072A-2F12-1549-A11D-35B6371532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2500" y="2577407"/>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052" name="Picture 29" descr="/var/folders/wh/18l2585s1wq6sztqdmfhppv80000gn/T/com.microsoft.Word/Content.MSO/DF150F12.tmp">
            <a:extLst>
              <a:ext uri="{FF2B5EF4-FFF2-40B4-BE49-F238E27FC236}">
                <a16:creationId xmlns:a16="http://schemas.microsoft.com/office/drawing/2014/main" id="{BE02FE9E-9388-024B-A0A9-9770E36B12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9044" y="2589916"/>
            <a:ext cx="26162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051" name="Picture 28" descr="/var/folders/wh/18l2585s1wq6sztqdmfhppv80000gn/T/com.microsoft.Word/Content.MSO/C05AD0F0.tmp">
            <a:extLst>
              <a:ext uri="{FF2B5EF4-FFF2-40B4-BE49-F238E27FC236}">
                <a16:creationId xmlns:a16="http://schemas.microsoft.com/office/drawing/2014/main" id="{D6D713C9-350A-484C-BEC3-3296A7917A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02652" y="2592778"/>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050" name="Picture 27" descr="/var/folders/wh/18l2585s1wq6sztqdmfhppv80000gn/T/com.microsoft.Word/Content.MSO/E3A3947E.tmp">
            <a:extLst>
              <a:ext uri="{FF2B5EF4-FFF2-40B4-BE49-F238E27FC236}">
                <a16:creationId xmlns:a16="http://schemas.microsoft.com/office/drawing/2014/main" id="{F6E48DCF-95B9-C249-BC18-C3DA76859A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9044" y="4732156"/>
            <a:ext cx="26162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049" name="Picture 26" descr="/var/folders/wh/18l2585s1wq6sztqdmfhppv80000gn/T/com.microsoft.Word/Content.MSO/DE03B53C.tmp">
            <a:extLst>
              <a:ext uri="{FF2B5EF4-FFF2-40B4-BE49-F238E27FC236}">
                <a16:creationId xmlns:a16="http://schemas.microsoft.com/office/drawing/2014/main" id="{3C1AF4BF-6F06-084C-8504-EC1E7003AB0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12250" y="4697613"/>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4" name="Rectangle 11">
            <a:extLst>
              <a:ext uri="{FF2B5EF4-FFF2-40B4-BE49-F238E27FC236}">
                <a16:creationId xmlns:a16="http://schemas.microsoft.com/office/drawing/2014/main" id="{3327360B-6E56-2443-B35C-2E6D35DE562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12">
            <a:extLst>
              <a:ext uri="{FF2B5EF4-FFF2-40B4-BE49-F238E27FC236}">
                <a16:creationId xmlns:a16="http://schemas.microsoft.com/office/drawing/2014/main" id="{FA81E89C-FB6D-6949-9815-5B664D78C9FB}"/>
              </a:ext>
            </a:extLst>
          </p:cNvPr>
          <p:cNvSpPr>
            <a:spLocks noChangeArrowheads="1"/>
          </p:cNvSpPr>
          <p:nvPr/>
        </p:nvSpPr>
        <p:spPr bwMode="auto">
          <a:xfrm>
            <a:off x="-1028700" y="6057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13">
            <a:extLst>
              <a:ext uri="{FF2B5EF4-FFF2-40B4-BE49-F238E27FC236}">
                <a16:creationId xmlns:a16="http://schemas.microsoft.com/office/drawing/2014/main" id="{57273F9C-18DE-254D-AC8C-D4C6EEA60DA2}"/>
              </a:ext>
            </a:extLst>
          </p:cNvPr>
          <p:cNvSpPr>
            <a:spLocks noChangeArrowheads="1"/>
          </p:cNvSpPr>
          <p:nvPr/>
        </p:nvSpPr>
        <p:spPr bwMode="auto">
          <a:xfrm>
            <a:off x="-1028700" y="11658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14">
            <a:extLst>
              <a:ext uri="{FF2B5EF4-FFF2-40B4-BE49-F238E27FC236}">
                <a16:creationId xmlns:a16="http://schemas.microsoft.com/office/drawing/2014/main" id="{D7A14CAB-5FF3-904F-BE85-209E54DAFBA5}"/>
              </a:ext>
            </a:extLst>
          </p:cNvPr>
          <p:cNvSpPr>
            <a:spLocks noChangeArrowheads="1"/>
          </p:cNvSpPr>
          <p:nvPr/>
        </p:nvSpPr>
        <p:spPr bwMode="auto">
          <a:xfrm>
            <a:off x="0" y="13525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15">
            <a:extLst>
              <a:ext uri="{FF2B5EF4-FFF2-40B4-BE49-F238E27FC236}">
                <a16:creationId xmlns:a16="http://schemas.microsoft.com/office/drawing/2014/main" id="{44F3CC8A-BC10-4B4C-95D2-CB52305C71A0}"/>
              </a:ext>
            </a:extLst>
          </p:cNvPr>
          <p:cNvSpPr>
            <a:spLocks noChangeArrowheads="1"/>
          </p:cNvSpPr>
          <p:nvPr/>
        </p:nvSpPr>
        <p:spPr bwMode="auto">
          <a:xfrm>
            <a:off x="0" y="1539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16">
            <a:extLst>
              <a:ext uri="{FF2B5EF4-FFF2-40B4-BE49-F238E27FC236}">
                <a16:creationId xmlns:a16="http://schemas.microsoft.com/office/drawing/2014/main" id="{5C1B0D9B-D3F9-4F4A-9CDE-AD1444DBFB9B}"/>
              </a:ext>
            </a:extLst>
          </p:cNvPr>
          <p:cNvSpPr>
            <a:spLocks noChangeArrowheads="1"/>
          </p:cNvSpPr>
          <p:nvPr/>
        </p:nvSpPr>
        <p:spPr bwMode="auto">
          <a:xfrm>
            <a:off x="0" y="17259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7">
            <a:extLst>
              <a:ext uri="{FF2B5EF4-FFF2-40B4-BE49-F238E27FC236}">
                <a16:creationId xmlns:a16="http://schemas.microsoft.com/office/drawing/2014/main" id="{DA3B60EF-8049-E84D-82CF-5957FC5801B1}"/>
              </a:ext>
            </a:extLst>
          </p:cNvPr>
          <p:cNvSpPr>
            <a:spLocks noChangeArrowheads="1"/>
          </p:cNvSpPr>
          <p:nvPr/>
        </p:nvSpPr>
        <p:spPr bwMode="auto">
          <a:xfrm>
            <a:off x="0" y="19126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67" name="Picture 25" descr="/var/folders/wh/18l2585s1wq6sztqdmfhppv80000gn/T/com.microsoft.Word/Content.MSO/EECD9AAA.tmp">
            <a:extLst>
              <a:ext uri="{FF2B5EF4-FFF2-40B4-BE49-F238E27FC236}">
                <a16:creationId xmlns:a16="http://schemas.microsoft.com/office/drawing/2014/main" id="{6386A844-D103-BA49-81A8-E7CD84F3AC8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9410" y="4741236"/>
            <a:ext cx="24892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066" name="Picture 24" descr="/var/folders/wh/18l2585s1wq6sztqdmfhppv80000gn/T/com.microsoft.Word/Content.MSO/A4999848.tmp">
            <a:extLst>
              <a:ext uri="{FF2B5EF4-FFF2-40B4-BE49-F238E27FC236}">
                <a16:creationId xmlns:a16="http://schemas.microsoft.com/office/drawing/2014/main" id="{39924B63-31DA-FC46-A8E2-E1953271C3C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62877" y="4732156"/>
            <a:ext cx="25019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11" name="Rectangle 22">
            <a:extLst>
              <a:ext uri="{FF2B5EF4-FFF2-40B4-BE49-F238E27FC236}">
                <a16:creationId xmlns:a16="http://schemas.microsoft.com/office/drawing/2014/main" id="{B30DEA2C-0F2F-D547-8AFD-C73A5E7FD28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3">
            <a:extLst>
              <a:ext uri="{FF2B5EF4-FFF2-40B4-BE49-F238E27FC236}">
                <a16:creationId xmlns:a16="http://schemas.microsoft.com/office/drawing/2014/main" id="{4C3E6E8C-6510-4B4E-9E67-46109CD8D037}"/>
              </a:ext>
            </a:extLst>
          </p:cNvPr>
          <p:cNvSpPr>
            <a:spLocks noChangeArrowheads="1"/>
          </p:cNvSpPr>
          <p:nvPr/>
        </p:nvSpPr>
        <p:spPr bwMode="auto">
          <a:xfrm>
            <a:off x="0" y="2324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4">
            <a:extLst>
              <a:ext uri="{FF2B5EF4-FFF2-40B4-BE49-F238E27FC236}">
                <a16:creationId xmlns:a16="http://schemas.microsoft.com/office/drawing/2014/main" id="{94845AEA-79EE-5243-B671-1717D90030A4}"/>
              </a:ext>
            </a:extLst>
          </p:cNvPr>
          <p:cNvSpPr>
            <a:spLocks noChangeArrowheads="1"/>
          </p:cNvSpPr>
          <p:nvPr/>
        </p:nvSpPr>
        <p:spPr bwMode="auto">
          <a:xfrm>
            <a:off x="0" y="4191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5">
            <a:extLst>
              <a:ext uri="{FF2B5EF4-FFF2-40B4-BE49-F238E27FC236}">
                <a16:creationId xmlns:a16="http://schemas.microsoft.com/office/drawing/2014/main" id="{267DD669-E6B4-8B4B-986E-2AB3F6BD0063}"/>
              </a:ext>
            </a:extLst>
          </p:cNvPr>
          <p:cNvSpPr>
            <a:spLocks noChangeArrowheads="1"/>
          </p:cNvSpPr>
          <p:nvPr/>
        </p:nvSpPr>
        <p:spPr bwMode="auto">
          <a:xfrm>
            <a:off x="0" y="6057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6">
            <a:extLst>
              <a:ext uri="{FF2B5EF4-FFF2-40B4-BE49-F238E27FC236}">
                <a16:creationId xmlns:a16="http://schemas.microsoft.com/office/drawing/2014/main" id="{97DF3DD7-5BDF-0244-9F43-F83E0A0FB6E6}"/>
              </a:ext>
            </a:extLst>
          </p:cNvPr>
          <p:cNvSpPr>
            <a:spLocks noChangeArrowheads="1"/>
          </p:cNvSpPr>
          <p:nvPr/>
        </p:nvSpPr>
        <p:spPr bwMode="auto">
          <a:xfrm>
            <a:off x="0" y="792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156282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7" descr="/var/folders/wh/18l2585s1wq6sztqdmfhppv80000gn/T/com.microsoft.Word/Content.MSO/E3A3947E.tmp">
            <a:extLst>
              <a:ext uri="{FF2B5EF4-FFF2-40B4-BE49-F238E27FC236}">
                <a16:creationId xmlns:a16="http://schemas.microsoft.com/office/drawing/2014/main" id="{AF37F6BB-300E-354E-AEF3-81C097049C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7809" y="495637"/>
            <a:ext cx="26162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5" name="Picture 26" descr="/var/folders/wh/18l2585s1wq6sztqdmfhppv80000gn/T/com.microsoft.Word/Content.MSO/DE03B53C.tmp">
            <a:extLst>
              <a:ext uri="{FF2B5EF4-FFF2-40B4-BE49-F238E27FC236}">
                <a16:creationId xmlns:a16="http://schemas.microsoft.com/office/drawing/2014/main" id="{E335D8E6-D0CB-EF4A-A116-67A68FD8D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250" y="545698"/>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6" name="Picture 5" descr="/var/folders/wh/18l2585s1wq6sztqdmfhppv80000gn/T/com.microsoft.Word/Content.MSO/A3F8CD96.tmp">
            <a:extLst>
              <a:ext uri="{FF2B5EF4-FFF2-40B4-BE49-F238E27FC236}">
                <a16:creationId xmlns:a16="http://schemas.microsoft.com/office/drawing/2014/main" id="{D2F53FFA-A4FD-824B-A4E0-2A1C06569C4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63965" y="560830"/>
            <a:ext cx="2563495" cy="18662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89" name="Picture 22" descr="/var/folders/wh/18l2585s1wq6sztqdmfhppv80000gn/T/com.microsoft.Word/Content.MSO/1C0B0614.tmp">
            <a:extLst>
              <a:ext uri="{FF2B5EF4-FFF2-40B4-BE49-F238E27FC236}">
                <a16:creationId xmlns:a16="http://schemas.microsoft.com/office/drawing/2014/main" id="{18370B92-F971-5946-8A83-A5DC2BEDBA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4051" y="2633085"/>
            <a:ext cx="24892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3088" name="Picture 21" descr="/var/folders/wh/18l2585s1wq6sztqdmfhppv80000gn/T/com.microsoft.Word/Content.MSO/99EF9942.tmp">
            <a:extLst>
              <a:ext uri="{FF2B5EF4-FFF2-40B4-BE49-F238E27FC236}">
                <a16:creationId xmlns:a16="http://schemas.microsoft.com/office/drawing/2014/main" id="{71ACD123-BF4C-1644-9A03-568D04B5B1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592" y="2583959"/>
            <a:ext cx="26162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3087" name="Picture 20" descr="/var/folders/wh/18l2585s1wq6sztqdmfhppv80000gn/T/com.microsoft.Word/Content.MSO/2EC94AA0.tmp">
            <a:extLst>
              <a:ext uri="{FF2B5EF4-FFF2-40B4-BE49-F238E27FC236}">
                <a16:creationId xmlns:a16="http://schemas.microsoft.com/office/drawing/2014/main" id="{327CFDC2-7D42-8941-8B40-16E8D9AA67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3209" y="2530090"/>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3086" name="Picture 19" descr="/var/folders/wh/18l2585s1wq6sztqdmfhppv80000gn/T/com.microsoft.Word/Content.MSO/ECCD29AE.tmp">
            <a:extLst>
              <a:ext uri="{FF2B5EF4-FFF2-40B4-BE49-F238E27FC236}">
                <a16:creationId xmlns:a16="http://schemas.microsoft.com/office/drawing/2014/main" id="{35FC28CE-4376-B242-9A20-598F14AAF0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1187" y="476419"/>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3085" name="Picture 18" descr="/var/folders/wh/18l2585s1wq6sztqdmfhppv80000gn/T/com.microsoft.Word/Content.MSO/CE9471EC.tmp">
            <a:extLst>
              <a:ext uri="{FF2B5EF4-FFF2-40B4-BE49-F238E27FC236}">
                <a16:creationId xmlns:a16="http://schemas.microsoft.com/office/drawing/2014/main" id="{323ECF82-EC1B-C24E-AD01-25D6A631E5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89288" y="2530090"/>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3084" name="Picture 17" descr="/var/folders/wh/18l2585s1wq6sztqdmfhppv80000gn/T/com.microsoft.Word/Content.MSO/D8A96ADA.tmp">
            <a:extLst>
              <a:ext uri="{FF2B5EF4-FFF2-40B4-BE49-F238E27FC236}">
                <a16:creationId xmlns:a16="http://schemas.microsoft.com/office/drawing/2014/main" id="{83214CCD-8DF0-7A41-A3E9-5B8E4556A85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95250" y="4607723"/>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3083" name="Picture 16" descr="/var/folders/wh/18l2585s1wq6sztqdmfhppv80000gn/T/com.microsoft.Word/Content.MSO/E00747F8.tmp">
            <a:extLst>
              <a:ext uri="{FF2B5EF4-FFF2-40B4-BE49-F238E27FC236}">
                <a16:creationId xmlns:a16="http://schemas.microsoft.com/office/drawing/2014/main" id="{6FC266C8-B41A-C740-ACB3-2E2816EAF3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9428" y="4602979"/>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3082" name="Picture 15" descr="/var/folders/wh/18l2585s1wq6sztqdmfhppv80000gn/T/com.microsoft.Word/Content.MSO/890508C6.tmp">
            <a:extLst>
              <a:ext uri="{FF2B5EF4-FFF2-40B4-BE49-F238E27FC236}">
                <a16:creationId xmlns:a16="http://schemas.microsoft.com/office/drawing/2014/main" id="{7CE16B1B-11C7-2247-8E7D-6CBAFDA97B6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5392" y="4607723"/>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3081" name="Picture 14" descr="/var/folders/wh/18l2585s1wq6sztqdmfhppv80000gn/T/com.microsoft.Word/Content.MSO/F8E358C4.tmp">
            <a:extLst>
              <a:ext uri="{FF2B5EF4-FFF2-40B4-BE49-F238E27FC236}">
                <a16:creationId xmlns:a16="http://schemas.microsoft.com/office/drawing/2014/main" id="{19566ECD-0450-C84E-9B0D-6590660B9A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59287" y="4602979"/>
            <a:ext cx="24892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7" name="Rectangle 18">
            <a:extLst>
              <a:ext uri="{FF2B5EF4-FFF2-40B4-BE49-F238E27FC236}">
                <a16:creationId xmlns:a16="http://schemas.microsoft.com/office/drawing/2014/main" id="{FF73F81E-2DAA-7144-A13C-428A51DAD15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19">
            <a:extLst>
              <a:ext uri="{FF2B5EF4-FFF2-40B4-BE49-F238E27FC236}">
                <a16:creationId xmlns:a16="http://schemas.microsoft.com/office/drawing/2014/main" id="{3A8B63E3-31C4-E841-8089-B1404CB757ED}"/>
              </a:ext>
            </a:extLst>
          </p:cNvPr>
          <p:cNvSpPr>
            <a:spLocks noChangeArrowheads="1"/>
          </p:cNvSpPr>
          <p:nvPr/>
        </p:nvSpPr>
        <p:spPr bwMode="auto">
          <a:xfrm>
            <a:off x="0" y="2324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0">
            <a:extLst>
              <a:ext uri="{FF2B5EF4-FFF2-40B4-BE49-F238E27FC236}">
                <a16:creationId xmlns:a16="http://schemas.microsoft.com/office/drawing/2014/main" id="{E8BF0C92-C81C-6F41-A06F-33C025806503}"/>
              </a:ext>
            </a:extLst>
          </p:cNvPr>
          <p:cNvSpPr>
            <a:spLocks noChangeArrowheads="1"/>
          </p:cNvSpPr>
          <p:nvPr/>
        </p:nvSpPr>
        <p:spPr bwMode="auto">
          <a:xfrm>
            <a:off x="0" y="4191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1">
            <a:extLst>
              <a:ext uri="{FF2B5EF4-FFF2-40B4-BE49-F238E27FC236}">
                <a16:creationId xmlns:a16="http://schemas.microsoft.com/office/drawing/2014/main" id="{C7D6C74C-0C16-1E4C-A265-0251B3DF8A93}"/>
              </a:ext>
            </a:extLst>
          </p:cNvPr>
          <p:cNvSpPr>
            <a:spLocks noChangeArrowheads="1"/>
          </p:cNvSpPr>
          <p:nvPr/>
        </p:nvSpPr>
        <p:spPr bwMode="auto">
          <a:xfrm>
            <a:off x="0" y="6057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22">
            <a:extLst>
              <a:ext uri="{FF2B5EF4-FFF2-40B4-BE49-F238E27FC236}">
                <a16:creationId xmlns:a16="http://schemas.microsoft.com/office/drawing/2014/main" id="{3D0C0CE2-A0D5-2B44-B8EF-1D156BDF87A6}"/>
              </a:ext>
            </a:extLst>
          </p:cNvPr>
          <p:cNvSpPr>
            <a:spLocks noChangeArrowheads="1"/>
          </p:cNvSpPr>
          <p:nvPr/>
        </p:nvSpPr>
        <p:spPr bwMode="auto">
          <a:xfrm>
            <a:off x="0" y="792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3">
            <a:extLst>
              <a:ext uri="{FF2B5EF4-FFF2-40B4-BE49-F238E27FC236}">
                <a16:creationId xmlns:a16="http://schemas.microsoft.com/office/drawing/2014/main" id="{8034DF41-FAD8-B64E-AECA-1AC715139914}"/>
              </a:ext>
            </a:extLst>
          </p:cNvPr>
          <p:cNvSpPr>
            <a:spLocks noChangeArrowheads="1"/>
          </p:cNvSpPr>
          <p:nvPr/>
        </p:nvSpPr>
        <p:spPr bwMode="auto">
          <a:xfrm>
            <a:off x="0" y="979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4">
            <a:extLst>
              <a:ext uri="{FF2B5EF4-FFF2-40B4-BE49-F238E27FC236}">
                <a16:creationId xmlns:a16="http://schemas.microsoft.com/office/drawing/2014/main" id="{72C6E447-4DB6-8B4D-8B5B-4D800555BD7E}"/>
              </a:ext>
            </a:extLst>
          </p:cNvPr>
          <p:cNvSpPr>
            <a:spLocks noChangeArrowheads="1"/>
          </p:cNvSpPr>
          <p:nvPr/>
        </p:nvSpPr>
        <p:spPr bwMode="auto">
          <a:xfrm>
            <a:off x="0" y="11658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5">
            <a:extLst>
              <a:ext uri="{FF2B5EF4-FFF2-40B4-BE49-F238E27FC236}">
                <a16:creationId xmlns:a16="http://schemas.microsoft.com/office/drawing/2014/main" id="{0D635957-77F2-0740-BBDE-F5454C18CD36}"/>
              </a:ext>
            </a:extLst>
          </p:cNvPr>
          <p:cNvSpPr>
            <a:spLocks noChangeArrowheads="1"/>
          </p:cNvSpPr>
          <p:nvPr/>
        </p:nvSpPr>
        <p:spPr bwMode="auto">
          <a:xfrm>
            <a:off x="0" y="13525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6">
            <a:extLst>
              <a:ext uri="{FF2B5EF4-FFF2-40B4-BE49-F238E27FC236}">
                <a16:creationId xmlns:a16="http://schemas.microsoft.com/office/drawing/2014/main" id="{BFD2CDBC-0B5C-0E46-ADA6-3443FC1C509D}"/>
              </a:ext>
            </a:extLst>
          </p:cNvPr>
          <p:cNvSpPr>
            <a:spLocks noChangeArrowheads="1"/>
          </p:cNvSpPr>
          <p:nvPr/>
        </p:nvSpPr>
        <p:spPr bwMode="auto">
          <a:xfrm>
            <a:off x="0" y="1539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27">
            <a:extLst>
              <a:ext uri="{FF2B5EF4-FFF2-40B4-BE49-F238E27FC236}">
                <a16:creationId xmlns:a16="http://schemas.microsoft.com/office/drawing/2014/main" id="{6190CF62-248E-AA48-9502-2505E506E782}"/>
              </a:ext>
            </a:extLst>
          </p:cNvPr>
          <p:cNvSpPr>
            <a:spLocks noChangeArrowheads="1"/>
          </p:cNvSpPr>
          <p:nvPr/>
        </p:nvSpPr>
        <p:spPr bwMode="auto">
          <a:xfrm>
            <a:off x="0" y="17259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28">
            <a:extLst>
              <a:ext uri="{FF2B5EF4-FFF2-40B4-BE49-F238E27FC236}">
                <a16:creationId xmlns:a16="http://schemas.microsoft.com/office/drawing/2014/main" id="{43D94E57-97AB-1441-8356-D2DF9B1108C2}"/>
              </a:ext>
            </a:extLst>
          </p:cNvPr>
          <p:cNvSpPr>
            <a:spLocks noChangeArrowheads="1"/>
          </p:cNvSpPr>
          <p:nvPr/>
        </p:nvSpPr>
        <p:spPr bwMode="auto">
          <a:xfrm>
            <a:off x="0" y="19126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29">
            <a:extLst>
              <a:ext uri="{FF2B5EF4-FFF2-40B4-BE49-F238E27FC236}">
                <a16:creationId xmlns:a16="http://schemas.microsoft.com/office/drawing/2014/main" id="{522CDC55-E688-6F41-9BE3-E39612B2996D}"/>
              </a:ext>
            </a:extLst>
          </p:cNvPr>
          <p:cNvSpPr>
            <a:spLocks noChangeArrowheads="1"/>
          </p:cNvSpPr>
          <p:nvPr/>
        </p:nvSpPr>
        <p:spPr bwMode="auto">
          <a:xfrm>
            <a:off x="0" y="20993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30">
            <a:extLst>
              <a:ext uri="{FF2B5EF4-FFF2-40B4-BE49-F238E27FC236}">
                <a16:creationId xmlns:a16="http://schemas.microsoft.com/office/drawing/2014/main" id="{6DD4C92C-2DF2-FB49-BA92-09A7FC34037D}"/>
              </a:ext>
            </a:extLst>
          </p:cNvPr>
          <p:cNvSpPr>
            <a:spLocks noChangeArrowheads="1"/>
          </p:cNvSpPr>
          <p:nvPr/>
        </p:nvSpPr>
        <p:spPr bwMode="auto">
          <a:xfrm>
            <a:off x="0" y="22860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31">
            <a:extLst>
              <a:ext uri="{FF2B5EF4-FFF2-40B4-BE49-F238E27FC236}">
                <a16:creationId xmlns:a16="http://schemas.microsoft.com/office/drawing/2014/main" id="{21251DB4-683B-E94B-ACF5-33C5F8D3A7D1}"/>
              </a:ext>
            </a:extLst>
          </p:cNvPr>
          <p:cNvSpPr>
            <a:spLocks noChangeArrowheads="1"/>
          </p:cNvSpPr>
          <p:nvPr/>
        </p:nvSpPr>
        <p:spPr bwMode="auto">
          <a:xfrm>
            <a:off x="0" y="24726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32">
            <a:extLst>
              <a:ext uri="{FF2B5EF4-FFF2-40B4-BE49-F238E27FC236}">
                <a16:creationId xmlns:a16="http://schemas.microsoft.com/office/drawing/2014/main" id="{080662F4-545A-3048-8C7A-E2FA78A797D5}"/>
              </a:ext>
            </a:extLst>
          </p:cNvPr>
          <p:cNvSpPr>
            <a:spLocks noChangeArrowheads="1"/>
          </p:cNvSpPr>
          <p:nvPr/>
        </p:nvSpPr>
        <p:spPr bwMode="auto">
          <a:xfrm>
            <a:off x="0" y="26593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33">
            <a:extLst>
              <a:ext uri="{FF2B5EF4-FFF2-40B4-BE49-F238E27FC236}">
                <a16:creationId xmlns:a16="http://schemas.microsoft.com/office/drawing/2014/main" id="{E8EB9FE0-D23C-BD4F-8358-C54ABA7B5DBC}"/>
              </a:ext>
            </a:extLst>
          </p:cNvPr>
          <p:cNvSpPr>
            <a:spLocks noChangeArrowheads="1"/>
          </p:cNvSpPr>
          <p:nvPr/>
        </p:nvSpPr>
        <p:spPr bwMode="auto">
          <a:xfrm>
            <a:off x="0" y="28460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3" name="Rectangle 34">
            <a:extLst>
              <a:ext uri="{FF2B5EF4-FFF2-40B4-BE49-F238E27FC236}">
                <a16:creationId xmlns:a16="http://schemas.microsoft.com/office/drawing/2014/main" id="{CC8BF949-2B84-604C-9350-DC005BD557D2}"/>
              </a:ext>
            </a:extLst>
          </p:cNvPr>
          <p:cNvSpPr>
            <a:spLocks noChangeArrowheads="1"/>
          </p:cNvSpPr>
          <p:nvPr/>
        </p:nvSpPr>
        <p:spPr bwMode="auto">
          <a:xfrm>
            <a:off x="0" y="30327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35">
            <a:extLst>
              <a:ext uri="{FF2B5EF4-FFF2-40B4-BE49-F238E27FC236}">
                <a16:creationId xmlns:a16="http://schemas.microsoft.com/office/drawing/2014/main" id="{63B236A1-9B85-BC42-9898-DFABA72C1D8F}"/>
              </a:ext>
            </a:extLst>
          </p:cNvPr>
          <p:cNvSpPr>
            <a:spLocks noChangeArrowheads="1"/>
          </p:cNvSpPr>
          <p:nvPr/>
        </p:nvSpPr>
        <p:spPr bwMode="auto">
          <a:xfrm>
            <a:off x="0" y="32194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336119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 descr="/var/folders/wh/18l2585s1wq6sztqdmfhppv80000gn/T/com.microsoft.Word/Content.MSO/8F56F72.tmp">
            <a:extLst>
              <a:ext uri="{FF2B5EF4-FFF2-40B4-BE49-F238E27FC236}">
                <a16:creationId xmlns:a16="http://schemas.microsoft.com/office/drawing/2014/main" id="{14B9187D-53CD-6849-8F7E-EC7FE6415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861" y="475697"/>
            <a:ext cx="2539233" cy="1904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5" name="Picture 12" descr="/var/folders/wh/18l2585s1wq6sztqdmfhppv80000gn/T/com.microsoft.Word/Content.MSO/BD1CF050.tmp">
            <a:extLst>
              <a:ext uri="{FF2B5EF4-FFF2-40B4-BE49-F238E27FC236}">
                <a16:creationId xmlns:a16="http://schemas.microsoft.com/office/drawing/2014/main" id="{998A603A-54DB-4F45-A4BA-EA38572F6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689" y="521667"/>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6" name="Picture 11" descr="/var/folders/wh/18l2585s1wq6sztqdmfhppv80000gn/T/com.microsoft.Word/Content.MSO/10CADE.tmp">
            <a:extLst>
              <a:ext uri="{FF2B5EF4-FFF2-40B4-BE49-F238E27FC236}">
                <a16:creationId xmlns:a16="http://schemas.microsoft.com/office/drawing/2014/main" id="{6BEBE9A1-505B-6044-85D7-2EE4FC04F5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5249" y="522504"/>
            <a:ext cx="24892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7" name="Picture 10" descr="/var/folders/wh/18l2585s1wq6sztqdmfhppv80000gn/T/com.microsoft.Word/Content.MSO/66A71A9C.tmp">
            <a:extLst>
              <a:ext uri="{FF2B5EF4-FFF2-40B4-BE49-F238E27FC236}">
                <a16:creationId xmlns:a16="http://schemas.microsoft.com/office/drawing/2014/main" id="{0DC1A566-997B-8E48-AF34-9500ABE6C2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6609" y="522504"/>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8" name="Picture 9" descr="/var/folders/wh/18l2585s1wq6sztqdmfhppv80000gn/T/com.microsoft.Word/Content.MSO/A81A070A.tmp">
            <a:extLst>
              <a:ext uri="{FF2B5EF4-FFF2-40B4-BE49-F238E27FC236}">
                <a16:creationId xmlns:a16="http://schemas.microsoft.com/office/drawing/2014/main" id="{181BDAEC-79EC-5A4A-9084-451C883B3A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287" y="2599103"/>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9" name="Picture 8" descr="/var/folders/wh/18l2585s1wq6sztqdmfhppv80000gn/T/com.microsoft.Word/Content.MSO/C3FFA3A8.tmp">
            <a:extLst>
              <a:ext uri="{FF2B5EF4-FFF2-40B4-BE49-F238E27FC236}">
                <a16:creationId xmlns:a16="http://schemas.microsoft.com/office/drawing/2014/main" id="{8E47F299-C02D-1845-ACD8-380AB231C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3889" y="2616913"/>
            <a:ext cx="24892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10" name="Picture 7" descr="/var/folders/wh/18l2585s1wq6sztqdmfhppv80000gn/T/com.microsoft.Word/Content.MSO/276CCFF6.tmp">
            <a:extLst>
              <a:ext uri="{FF2B5EF4-FFF2-40B4-BE49-F238E27FC236}">
                <a16:creationId xmlns:a16="http://schemas.microsoft.com/office/drawing/2014/main" id="{D6A18072-B6C1-5344-B3F8-5396C86F6B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6137" y="2645845"/>
            <a:ext cx="2565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11" name="Picture 6" descr="/var/folders/wh/18l2585s1wq6sztqdmfhppv80000gn/T/com.microsoft.Word/Content.MSO/B97B1774.tmp">
            <a:extLst>
              <a:ext uri="{FF2B5EF4-FFF2-40B4-BE49-F238E27FC236}">
                <a16:creationId xmlns:a16="http://schemas.microsoft.com/office/drawing/2014/main" id="{237647DE-FC76-604C-BDDA-04DB238FFD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7222" y="2622815"/>
            <a:ext cx="24892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4101" name="Picture 5" descr="/var/folders/wh/18l2585s1wq6sztqdmfhppv80000gn/T/com.microsoft.Word/Content.MSO/3C2991A2.tmp">
            <a:extLst>
              <a:ext uri="{FF2B5EF4-FFF2-40B4-BE49-F238E27FC236}">
                <a16:creationId xmlns:a16="http://schemas.microsoft.com/office/drawing/2014/main" id="{11DF8074-BC71-D34F-A75C-3B3BBA65EC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119" y="4816575"/>
            <a:ext cx="2162150" cy="1542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4100" name="Picture 4" descr="/var/folders/wh/18l2585s1wq6sztqdmfhppv80000gn/T/com.microsoft.Word/Content.MSO/1150C200.tmp">
            <a:extLst>
              <a:ext uri="{FF2B5EF4-FFF2-40B4-BE49-F238E27FC236}">
                <a16:creationId xmlns:a16="http://schemas.microsoft.com/office/drawing/2014/main" id="{DF57357B-1D93-D442-86D6-8C44622E14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3199" y="4816574"/>
            <a:ext cx="2057190" cy="1542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4099" name="Picture 3" descr="/var/folders/wh/18l2585s1wq6sztqdmfhppv80000gn/T/com.microsoft.Word/Content.MSO/E421780E.tmp">
            <a:extLst>
              <a:ext uri="{FF2B5EF4-FFF2-40B4-BE49-F238E27FC236}">
                <a16:creationId xmlns:a16="http://schemas.microsoft.com/office/drawing/2014/main" id="{7264F3B2-892B-F04E-94B5-ADCD95B4ADE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72705" y="4796975"/>
            <a:ext cx="2162150" cy="1542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4098" name="Picture 2" descr="/var/folders/wh/18l2585s1wq6sztqdmfhppv80000gn/T/com.microsoft.Word/Content.MSO/2666AF4C.tmp">
            <a:extLst>
              <a:ext uri="{FF2B5EF4-FFF2-40B4-BE49-F238E27FC236}">
                <a16:creationId xmlns:a16="http://schemas.microsoft.com/office/drawing/2014/main" id="{7C7A5748-B833-2E48-AAC6-C3BA7E835F0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7172" y="4785189"/>
            <a:ext cx="2120165" cy="1542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4097" name="Picture 1" descr="/var/folders/wh/18l2585s1wq6sztqdmfhppv80000gn/T/com.microsoft.Word/Content.MSO/6D826F3A.tmp">
            <a:extLst>
              <a:ext uri="{FF2B5EF4-FFF2-40B4-BE49-F238E27FC236}">
                <a16:creationId xmlns:a16="http://schemas.microsoft.com/office/drawing/2014/main" id="{1CA1B634-43B3-1745-8D92-101285C61F8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39654" y="4785189"/>
            <a:ext cx="2120165" cy="1542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12" name="Rectangle 6">
            <a:extLst>
              <a:ext uri="{FF2B5EF4-FFF2-40B4-BE49-F238E27FC236}">
                <a16:creationId xmlns:a16="http://schemas.microsoft.com/office/drawing/2014/main" id="{CE18B28B-DC56-094B-BA49-9A4E1B10640D}"/>
              </a:ext>
            </a:extLst>
          </p:cNvPr>
          <p:cNvSpPr>
            <a:spLocks noChangeArrowheads="1"/>
          </p:cNvSpPr>
          <p:nvPr/>
        </p:nvSpPr>
        <p:spPr bwMode="auto">
          <a:xfrm>
            <a:off x="0" y="34025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7">
            <a:extLst>
              <a:ext uri="{FF2B5EF4-FFF2-40B4-BE49-F238E27FC236}">
                <a16:creationId xmlns:a16="http://schemas.microsoft.com/office/drawing/2014/main" id="{FD10EA77-E039-EE45-AC8C-9045B59AC1EE}"/>
              </a:ext>
            </a:extLst>
          </p:cNvPr>
          <p:cNvSpPr>
            <a:spLocks noChangeArrowheads="1"/>
          </p:cNvSpPr>
          <p:nvPr/>
        </p:nvSpPr>
        <p:spPr bwMode="auto">
          <a:xfrm>
            <a:off x="0" y="26643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8">
            <a:extLst>
              <a:ext uri="{FF2B5EF4-FFF2-40B4-BE49-F238E27FC236}">
                <a16:creationId xmlns:a16="http://schemas.microsoft.com/office/drawing/2014/main" id="{5553DB68-BE55-5B4E-915D-44979089175F}"/>
              </a:ext>
            </a:extLst>
          </p:cNvPr>
          <p:cNvSpPr>
            <a:spLocks noChangeArrowheads="1"/>
          </p:cNvSpPr>
          <p:nvPr/>
        </p:nvSpPr>
        <p:spPr bwMode="auto">
          <a:xfrm>
            <a:off x="0" y="45312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9">
            <a:extLst>
              <a:ext uri="{FF2B5EF4-FFF2-40B4-BE49-F238E27FC236}">
                <a16:creationId xmlns:a16="http://schemas.microsoft.com/office/drawing/2014/main" id="{AB107432-C051-8C45-8F4F-3DC42302B710}"/>
              </a:ext>
            </a:extLst>
          </p:cNvPr>
          <p:cNvSpPr>
            <a:spLocks noChangeArrowheads="1"/>
          </p:cNvSpPr>
          <p:nvPr/>
        </p:nvSpPr>
        <p:spPr bwMode="auto">
          <a:xfrm>
            <a:off x="0" y="6398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0">
            <a:extLst>
              <a:ext uri="{FF2B5EF4-FFF2-40B4-BE49-F238E27FC236}">
                <a16:creationId xmlns:a16="http://schemas.microsoft.com/office/drawing/2014/main" id="{E5788559-C851-AA45-94EA-43E1C6E66FF3}"/>
              </a:ext>
            </a:extLst>
          </p:cNvPr>
          <p:cNvSpPr>
            <a:spLocks noChangeArrowheads="1"/>
          </p:cNvSpPr>
          <p:nvPr/>
        </p:nvSpPr>
        <p:spPr bwMode="auto">
          <a:xfrm>
            <a:off x="0" y="82650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1">
            <a:extLst>
              <a:ext uri="{FF2B5EF4-FFF2-40B4-BE49-F238E27FC236}">
                <a16:creationId xmlns:a16="http://schemas.microsoft.com/office/drawing/2014/main" id="{7DBBD1AD-1014-F947-8AE1-FBF35B77A992}"/>
              </a:ext>
            </a:extLst>
          </p:cNvPr>
          <p:cNvSpPr>
            <a:spLocks noChangeArrowheads="1"/>
          </p:cNvSpPr>
          <p:nvPr/>
        </p:nvSpPr>
        <p:spPr bwMode="auto">
          <a:xfrm>
            <a:off x="0" y="101319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17835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39FA9-ACF6-DF4F-B601-48B95F05471E}"/>
              </a:ext>
            </a:extLst>
          </p:cNvPr>
          <p:cNvSpPr>
            <a:spLocks noGrp="1"/>
          </p:cNvSpPr>
          <p:nvPr>
            <p:ph type="title"/>
          </p:nvPr>
        </p:nvSpPr>
        <p:spPr>
          <a:xfrm>
            <a:off x="685801" y="609601"/>
            <a:ext cx="10131425" cy="910856"/>
          </a:xfrm>
        </p:spPr>
        <p:txBody>
          <a:bodyPr>
            <a:normAutofit/>
          </a:bodyPr>
          <a:lstStyle/>
          <a:p>
            <a:pPr algn="ctr"/>
            <a:r>
              <a:rPr lang="en-US" sz="2400" b="1" dirty="0">
                <a:latin typeface="Noteworthy" panose="02000400000000000000" pitchFamily="2" charset="77"/>
                <a:ea typeface="Noteworthy" panose="02000400000000000000" pitchFamily="2" charset="77"/>
              </a:rPr>
              <a:t>Create a </a:t>
            </a:r>
            <a:r>
              <a:rPr lang="en-US" sz="2400" b="1" dirty="0" err="1">
                <a:latin typeface="Noteworthy" panose="02000400000000000000" pitchFamily="2" charset="77"/>
                <a:ea typeface="Noteworthy" panose="02000400000000000000" pitchFamily="2" charset="77"/>
              </a:rPr>
              <a:t>dataframe</a:t>
            </a:r>
            <a:r>
              <a:rPr lang="en-US" sz="2400" b="1" dirty="0">
                <a:latin typeface="Noteworthy" panose="02000400000000000000" pitchFamily="2" charset="77"/>
                <a:ea typeface="Noteworthy" panose="02000400000000000000" pitchFamily="2" charset="77"/>
              </a:rPr>
              <a:t> with all the states, respective staffed beds and covid-19 vulnerable population</a:t>
            </a:r>
          </a:p>
        </p:txBody>
      </p:sp>
      <p:pic>
        <p:nvPicPr>
          <p:cNvPr id="5" name="Picture 4">
            <a:extLst>
              <a:ext uri="{FF2B5EF4-FFF2-40B4-BE49-F238E27FC236}">
                <a16:creationId xmlns:a16="http://schemas.microsoft.com/office/drawing/2014/main" id="{70A606F2-EB6A-8D40-8A0C-31ACF0B8FEC7}"/>
              </a:ext>
            </a:extLst>
          </p:cNvPr>
          <p:cNvPicPr>
            <a:picLocks noChangeAspect="1"/>
          </p:cNvPicPr>
          <p:nvPr/>
        </p:nvPicPr>
        <p:blipFill>
          <a:blip r:embed="rId2"/>
          <a:stretch>
            <a:fillRect/>
          </a:stretch>
        </p:blipFill>
        <p:spPr>
          <a:xfrm>
            <a:off x="1603892" y="1520457"/>
            <a:ext cx="8750300" cy="5087973"/>
          </a:xfrm>
          <a:prstGeom prst="rect">
            <a:avLst/>
          </a:prstGeom>
        </p:spPr>
      </p:pic>
    </p:spTree>
    <p:extLst>
      <p:ext uri="{BB962C8B-B14F-4D97-AF65-F5344CB8AC3E}">
        <p14:creationId xmlns:p14="http://schemas.microsoft.com/office/powerpoint/2010/main" val="3316106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FBDA-97F8-8B47-B50F-68B247CC516C}"/>
              </a:ext>
            </a:extLst>
          </p:cNvPr>
          <p:cNvSpPr>
            <a:spLocks noGrp="1"/>
          </p:cNvSpPr>
          <p:nvPr>
            <p:ph type="title"/>
          </p:nvPr>
        </p:nvSpPr>
        <p:spPr>
          <a:xfrm>
            <a:off x="930350" y="248094"/>
            <a:ext cx="10131425" cy="804530"/>
          </a:xfrm>
        </p:spPr>
        <p:txBody>
          <a:bodyPr>
            <a:noAutofit/>
          </a:bodyPr>
          <a:lstStyle/>
          <a:p>
            <a:pPr algn="ctr"/>
            <a:r>
              <a:rPr lang="en-US" sz="2400" b="1" dirty="0">
                <a:latin typeface="Noteworthy" panose="02000400000000000000" pitchFamily="2" charset="77"/>
                <a:ea typeface="Noteworthy" panose="02000400000000000000" pitchFamily="2" charset="77"/>
              </a:rPr>
              <a:t>Plot a state-wise comparison graph with the maximum number of vulnerable population</a:t>
            </a:r>
          </a:p>
        </p:txBody>
      </p:sp>
      <p:pic>
        <p:nvPicPr>
          <p:cNvPr id="5" name="Picture 4">
            <a:extLst>
              <a:ext uri="{FF2B5EF4-FFF2-40B4-BE49-F238E27FC236}">
                <a16:creationId xmlns:a16="http://schemas.microsoft.com/office/drawing/2014/main" id="{48ED2443-E22C-3740-BF63-BEEAF5A47FBA}"/>
              </a:ext>
            </a:extLst>
          </p:cNvPr>
          <p:cNvPicPr>
            <a:picLocks noChangeAspect="1"/>
          </p:cNvPicPr>
          <p:nvPr/>
        </p:nvPicPr>
        <p:blipFill>
          <a:blip r:embed="rId2"/>
          <a:stretch>
            <a:fillRect/>
          </a:stretch>
        </p:blipFill>
        <p:spPr>
          <a:xfrm>
            <a:off x="1361227" y="1258334"/>
            <a:ext cx="9269670" cy="1559294"/>
          </a:xfrm>
          <a:prstGeom prst="rect">
            <a:avLst/>
          </a:prstGeom>
        </p:spPr>
      </p:pic>
      <p:pic>
        <p:nvPicPr>
          <p:cNvPr id="7" name="Picture 6">
            <a:extLst>
              <a:ext uri="{FF2B5EF4-FFF2-40B4-BE49-F238E27FC236}">
                <a16:creationId xmlns:a16="http://schemas.microsoft.com/office/drawing/2014/main" id="{2F27728D-6FFB-E148-A57F-7AE382D7F7EF}"/>
              </a:ext>
            </a:extLst>
          </p:cNvPr>
          <p:cNvPicPr>
            <a:picLocks noChangeAspect="1"/>
          </p:cNvPicPr>
          <p:nvPr/>
        </p:nvPicPr>
        <p:blipFill>
          <a:blip r:embed="rId3"/>
          <a:stretch>
            <a:fillRect/>
          </a:stretch>
        </p:blipFill>
        <p:spPr>
          <a:xfrm>
            <a:off x="1361227" y="3023338"/>
            <a:ext cx="9269670" cy="3462522"/>
          </a:xfrm>
          <a:prstGeom prst="rect">
            <a:avLst/>
          </a:prstGeom>
        </p:spPr>
      </p:pic>
    </p:spTree>
    <p:extLst>
      <p:ext uri="{BB962C8B-B14F-4D97-AF65-F5344CB8AC3E}">
        <p14:creationId xmlns:p14="http://schemas.microsoft.com/office/powerpoint/2010/main" val="1466841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45391-27BC-764F-8EFD-1B85E41B479B}"/>
              </a:ext>
            </a:extLst>
          </p:cNvPr>
          <p:cNvSpPr>
            <a:spLocks noGrp="1"/>
          </p:cNvSpPr>
          <p:nvPr>
            <p:ph type="title"/>
          </p:nvPr>
        </p:nvSpPr>
        <p:spPr>
          <a:xfrm>
            <a:off x="951615" y="205562"/>
            <a:ext cx="10131425" cy="740735"/>
          </a:xfrm>
        </p:spPr>
        <p:txBody>
          <a:bodyPr>
            <a:noAutofit/>
          </a:bodyPr>
          <a:lstStyle/>
          <a:p>
            <a:pPr algn="ctr"/>
            <a:r>
              <a:rPr lang="en-US" sz="2400" b="1" dirty="0">
                <a:latin typeface="Noteworthy" panose="02000400000000000000" pitchFamily="2" charset="77"/>
                <a:ea typeface="Noteworthy" panose="02000400000000000000" pitchFamily="2" charset="77"/>
              </a:rPr>
              <a:t>Plot a heatmap to show the states that are most vulnerable</a:t>
            </a:r>
          </a:p>
        </p:txBody>
      </p:sp>
      <p:pic>
        <p:nvPicPr>
          <p:cNvPr id="5" name="Picture 4">
            <a:extLst>
              <a:ext uri="{FF2B5EF4-FFF2-40B4-BE49-F238E27FC236}">
                <a16:creationId xmlns:a16="http://schemas.microsoft.com/office/drawing/2014/main" id="{B2054DE5-35E7-314A-8E75-F34ED32DB2D5}"/>
              </a:ext>
            </a:extLst>
          </p:cNvPr>
          <p:cNvPicPr>
            <a:picLocks noChangeAspect="1"/>
          </p:cNvPicPr>
          <p:nvPr/>
        </p:nvPicPr>
        <p:blipFill rotWithShape="1">
          <a:blip r:embed="rId2"/>
          <a:srcRect b="61372"/>
          <a:stretch/>
        </p:blipFill>
        <p:spPr>
          <a:xfrm>
            <a:off x="531628" y="946297"/>
            <a:ext cx="7953154" cy="2275368"/>
          </a:xfrm>
          <a:prstGeom prst="rect">
            <a:avLst/>
          </a:prstGeom>
        </p:spPr>
      </p:pic>
      <p:pic>
        <p:nvPicPr>
          <p:cNvPr id="7" name="Picture 6">
            <a:extLst>
              <a:ext uri="{FF2B5EF4-FFF2-40B4-BE49-F238E27FC236}">
                <a16:creationId xmlns:a16="http://schemas.microsoft.com/office/drawing/2014/main" id="{6B2DBD73-4284-3B4E-92F7-F6F0B5A61504}"/>
              </a:ext>
            </a:extLst>
          </p:cNvPr>
          <p:cNvPicPr>
            <a:picLocks noChangeAspect="1"/>
          </p:cNvPicPr>
          <p:nvPr/>
        </p:nvPicPr>
        <p:blipFill>
          <a:blip r:embed="rId3"/>
          <a:stretch>
            <a:fillRect/>
          </a:stretch>
        </p:blipFill>
        <p:spPr>
          <a:xfrm>
            <a:off x="3955312" y="2147777"/>
            <a:ext cx="7868093" cy="4476307"/>
          </a:xfrm>
          <a:prstGeom prst="rect">
            <a:avLst/>
          </a:prstGeom>
          <a:ln>
            <a:noFill/>
          </a:ln>
          <a:effectLst>
            <a:softEdge rad="112500"/>
          </a:effectLst>
        </p:spPr>
      </p:pic>
    </p:spTree>
    <p:extLst>
      <p:ext uri="{BB962C8B-B14F-4D97-AF65-F5344CB8AC3E}">
        <p14:creationId xmlns:p14="http://schemas.microsoft.com/office/powerpoint/2010/main" val="3863300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3CD1D-EC08-D54B-A8CF-8A6D28236153}"/>
              </a:ext>
            </a:extLst>
          </p:cNvPr>
          <p:cNvSpPr>
            <a:spLocks noGrp="1"/>
          </p:cNvSpPr>
          <p:nvPr>
            <p:ph type="title"/>
          </p:nvPr>
        </p:nvSpPr>
        <p:spPr>
          <a:xfrm>
            <a:off x="966492" y="545806"/>
            <a:ext cx="10131425" cy="772632"/>
          </a:xfrm>
        </p:spPr>
        <p:txBody>
          <a:bodyPr>
            <a:normAutofit fontScale="90000"/>
          </a:bodyPr>
          <a:lstStyle/>
          <a:p>
            <a:pPr algn="ctr"/>
            <a:r>
              <a:rPr lang="en-US" b="1" dirty="0">
                <a:latin typeface="Noteworthy" panose="02000400000000000000" pitchFamily="2" charset="77"/>
                <a:ea typeface="Noteworthy" panose="02000400000000000000" pitchFamily="2" charset="77"/>
              </a:rPr>
              <a:t>Export the final dataset created to clean it</a:t>
            </a:r>
          </a:p>
        </p:txBody>
      </p:sp>
      <p:pic>
        <p:nvPicPr>
          <p:cNvPr id="5" name="Picture 4">
            <a:extLst>
              <a:ext uri="{FF2B5EF4-FFF2-40B4-BE49-F238E27FC236}">
                <a16:creationId xmlns:a16="http://schemas.microsoft.com/office/drawing/2014/main" id="{BFACB502-FEFA-C549-80FE-D3F38BC87C59}"/>
              </a:ext>
            </a:extLst>
          </p:cNvPr>
          <p:cNvPicPr>
            <a:picLocks noChangeAspect="1"/>
          </p:cNvPicPr>
          <p:nvPr/>
        </p:nvPicPr>
        <p:blipFill>
          <a:blip r:embed="rId2"/>
          <a:stretch>
            <a:fillRect/>
          </a:stretch>
        </p:blipFill>
        <p:spPr>
          <a:xfrm>
            <a:off x="853114" y="1743740"/>
            <a:ext cx="10528300" cy="3984403"/>
          </a:xfrm>
          <a:prstGeom prst="rect">
            <a:avLst/>
          </a:prstGeom>
        </p:spPr>
      </p:pic>
    </p:spTree>
    <p:extLst>
      <p:ext uri="{BB962C8B-B14F-4D97-AF65-F5344CB8AC3E}">
        <p14:creationId xmlns:p14="http://schemas.microsoft.com/office/powerpoint/2010/main" val="2706294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4635B-DCB2-1E40-AD37-939CA72BC9C8}"/>
              </a:ext>
            </a:extLst>
          </p:cNvPr>
          <p:cNvSpPr>
            <a:spLocks noGrp="1"/>
          </p:cNvSpPr>
          <p:nvPr>
            <p:ph type="title"/>
          </p:nvPr>
        </p:nvSpPr>
        <p:spPr>
          <a:xfrm>
            <a:off x="1030287" y="428848"/>
            <a:ext cx="10131425" cy="804530"/>
          </a:xfrm>
        </p:spPr>
        <p:txBody>
          <a:bodyPr>
            <a:noAutofit/>
          </a:bodyPr>
          <a:lstStyle/>
          <a:p>
            <a:pPr algn="ctr"/>
            <a:r>
              <a:rPr lang="en-US" sz="2400" b="1" dirty="0">
                <a:latin typeface="Noteworthy" panose="02000400000000000000" pitchFamily="2" charset="77"/>
                <a:ea typeface="Noteworthy" panose="02000400000000000000" pitchFamily="2" charset="77"/>
              </a:rPr>
              <a:t>K-Mean clustering analysis to show the number of clusters that can be created and plot the elbow graph</a:t>
            </a:r>
          </a:p>
        </p:txBody>
      </p:sp>
      <p:pic>
        <p:nvPicPr>
          <p:cNvPr id="5" name="Picture 4">
            <a:extLst>
              <a:ext uri="{FF2B5EF4-FFF2-40B4-BE49-F238E27FC236}">
                <a16:creationId xmlns:a16="http://schemas.microsoft.com/office/drawing/2014/main" id="{5332BCE7-8DA8-B44C-8C17-19FAA82C81CC}"/>
              </a:ext>
            </a:extLst>
          </p:cNvPr>
          <p:cNvPicPr>
            <a:picLocks noChangeAspect="1"/>
          </p:cNvPicPr>
          <p:nvPr/>
        </p:nvPicPr>
        <p:blipFill>
          <a:blip r:embed="rId2"/>
          <a:stretch>
            <a:fillRect/>
          </a:stretch>
        </p:blipFill>
        <p:spPr>
          <a:xfrm>
            <a:off x="1371599" y="1477926"/>
            <a:ext cx="9473609" cy="4732374"/>
          </a:xfrm>
          <a:prstGeom prst="rect">
            <a:avLst/>
          </a:prstGeom>
        </p:spPr>
      </p:pic>
    </p:spTree>
    <p:extLst>
      <p:ext uri="{BB962C8B-B14F-4D97-AF65-F5344CB8AC3E}">
        <p14:creationId xmlns:p14="http://schemas.microsoft.com/office/powerpoint/2010/main" val="640499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F7A8-8CBB-C444-87CC-C1D911C806B4}"/>
              </a:ext>
            </a:extLst>
          </p:cNvPr>
          <p:cNvSpPr>
            <a:spLocks noGrp="1"/>
          </p:cNvSpPr>
          <p:nvPr>
            <p:ph type="title"/>
          </p:nvPr>
        </p:nvSpPr>
        <p:spPr>
          <a:xfrm>
            <a:off x="1000125" y="365052"/>
            <a:ext cx="10131425" cy="783265"/>
          </a:xfrm>
        </p:spPr>
        <p:txBody>
          <a:bodyPr>
            <a:noAutofit/>
          </a:bodyPr>
          <a:lstStyle/>
          <a:p>
            <a:pPr algn="ctr"/>
            <a:r>
              <a:rPr lang="en-US" sz="2400" b="1" dirty="0">
                <a:latin typeface="Noteworthy" panose="02000400000000000000" pitchFamily="2" charset="77"/>
                <a:ea typeface="Noteworthy" panose="02000400000000000000" pitchFamily="2" charset="77"/>
              </a:rPr>
              <a:t>Plot the cluster of states with high medium and low vulnerability</a:t>
            </a:r>
          </a:p>
        </p:txBody>
      </p:sp>
      <p:pic>
        <p:nvPicPr>
          <p:cNvPr id="5" name="Picture 4">
            <a:extLst>
              <a:ext uri="{FF2B5EF4-FFF2-40B4-BE49-F238E27FC236}">
                <a16:creationId xmlns:a16="http://schemas.microsoft.com/office/drawing/2014/main" id="{5FD7637C-3C52-5D40-AB24-ADA96AE182F7}"/>
              </a:ext>
            </a:extLst>
          </p:cNvPr>
          <p:cNvPicPr>
            <a:picLocks noChangeAspect="1"/>
          </p:cNvPicPr>
          <p:nvPr/>
        </p:nvPicPr>
        <p:blipFill>
          <a:blip r:embed="rId2"/>
          <a:stretch>
            <a:fillRect/>
          </a:stretch>
        </p:blipFill>
        <p:spPr>
          <a:xfrm>
            <a:off x="1060450" y="1531088"/>
            <a:ext cx="10071100" cy="4825262"/>
          </a:xfrm>
          <a:prstGeom prst="rect">
            <a:avLst/>
          </a:prstGeom>
        </p:spPr>
      </p:pic>
    </p:spTree>
    <p:extLst>
      <p:ext uri="{BB962C8B-B14F-4D97-AF65-F5344CB8AC3E}">
        <p14:creationId xmlns:p14="http://schemas.microsoft.com/office/powerpoint/2010/main" val="1262028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9B493-5D7D-9549-90D5-B05747D14B26}"/>
              </a:ext>
            </a:extLst>
          </p:cNvPr>
          <p:cNvSpPr>
            <a:spLocks noGrp="1"/>
          </p:cNvSpPr>
          <p:nvPr>
            <p:ph type="title"/>
          </p:nvPr>
        </p:nvSpPr>
        <p:spPr>
          <a:xfrm>
            <a:off x="685801" y="609601"/>
            <a:ext cx="10131425" cy="762000"/>
          </a:xfrm>
        </p:spPr>
        <p:txBody>
          <a:bodyPr/>
          <a:lstStyle/>
          <a:p>
            <a:r>
              <a:rPr lang="en-US" b="1" dirty="0">
                <a:latin typeface="Noteworthy" panose="02000400000000000000" pitchFamily="2" charset="77"/>
                <a:ea typeface="Noteworthy" panose="02000400000000000000" pitchFamily="2" charset="77"/>
              </a:rPr>
              <a:t>About the Project</a:t>
            </a:r>
          </a:p>
        </p:txBody>
      </p:sp>
      <p:sp>
        <p:nvSpPr>
          <p:cNvPr id="3" name="Content Placeholder 2">
            <a:extLst>
              <a:ext uri="{FF2B5EF4-FFF2-40B4-BE49-F238E27FC236}">
                <a16:creationId xmlns:a16="http://schemas.microsoft.com/office/drawing/2014/main" id="{AB627FD7-6185-ED4D-8D21-972344BFD314}"/>
              </a:ext>
            </a:extLst>
          </p:cNvPr>
          <p:cNvSpPr>
            <a:spLocks noGrp="1"/>
          </p:cNvSpPr>
          <p:nvPr>
            <p:ph idx="1"/>
          </p:nvPr>
        </p:nvSpPr>
        <p:spPr>
          <a:xfrm>
            <a:off x="685801" y="1371601"/>
            <a:ext cx="10734039" cy="4815839"/>
          </a:xfrm>
        </p:spPr>
        <p:txBody>
          <a:bodyPr>
            <a:normAutofit fontScale="92500" lnSpcReduction="10000"/>
          </a:bodyPr>
          <a:lstStyle/>
          <a:p>
            <a:pPr marL="0" indent="0">
              <a:buNone/>
            </a:pPr>
            <a:r>
              <a:rPr lang="en-US" b="1" u="sng" dirty="0"/>
              <a:t>Description:</a:t>
            </a:r>
          </a:p>
          <a:p>
            <a:r>
              <a:rPr lang="en-US" dirty="0"/>
              <a:t>This estimation will be useful for healthcare providers and Government officials to estimate and prioritize the purchase of cardiac equipment in Covid-19 situation. Source of this dataset is from the National Cardiovascular disease surveillance data. For this project we will be concentrating specifically on Cardiovascular diseases. Although, this model can be replicated for any other diseases during a pandemic.</a:t>
            </a:r>
          </a:p>
          <a:p>
            <a:r>
              <a:rPr lang="en-US" dirty="0"/>
              <a:t>This particular dataset consist of data from all the states in USA from the timeframe 2011 to 2017. The 2020 data has not been published yet but we will predict it using the Linear regression model. We will also be clustering the state wise data using K-Mean clustering, so that we can prioritize the states which are at a higher risk and therefore require more medical equipment relative to other states.</a:t>
            </a:r>
          </a:p>
          <a:p>
            <a:pPr marL="0" indent="0">
              <a:buNone/>
            </a:pPr>
            <a:r>
              <a:rPr lang="en-US" b="1" u="sng" dirty="0"/>
              <a:t>Goal:</a:t>
            </a:r>
          </a:p>
          <a:p>
            <a:pPr marL="0" indent="0">
              <a:buNone/>
            </a:pPr>
            <a:r>
              <a:rPr lang="en-US" dirty="0"/>
              <a:t>The main purpose of this project is to filter and analyze the estimated percentage of prevalence of heart disease which will in turn help in estimating the total cardiac devices required in a given region.</a:t>
            </a:r>
          </a:p>
          <a:p>
            <a:pPr marL="0" indent="0">
              <a:buNone/>
            </a:pPr>
            <a:r>
              <a:rPr lang="en-US" b="1" u="sng" dirty="0"/>
              <a:t>Assumptions:</a:t>
            </a:r>
            <a:endParaRPr lang="en-US" dirty="0"/>
          </a:p>
          <a:p>
            <a:pPr marL="0" indent="0">
              <a:buNone/>
            </a:pPr>
            <a:r>
              <a:rPr lang="en-US" b="1" dirty="0"/>
              <a:t> </a:t>
            </a:r>
            <a:r>
              <a:rPr lang="en-US" dirty="0"/>
              <a:t>We will be using the current estimated mortality rate of 51% in patients with pre-existing heart conditions as published by the Medical association of China &amp; South Korea.</a:t>
            </a:r>
          </a:p>
          <a:p>
            <a:pPr marL="0" indent="0">
              <a:buNone/>
            </a:pPr>
            <a:endParaRPr lang="en-US" u="sng" dirty="0"/>
          </a:p>
        </p:txBody>
      </p:sp>
    </p:spTree>
    <p:extLst>
      <p:ext uri="{BB962C8B-B14F-4D97-AF65-F5344CB8AC3E}">
        <p14:creationId xmlns:p14="http://schemas.microsoft.com/office/powerpoint/2010/main" val="372976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B489E-C68E-6944-A00F-D3EF3359454B}"/>
              </a:ext>
            </a:extLst>
          </p:cNvPr>
          <p:cNvSpPr>
            <a:spLocks noGrp="1"/>
          </p:cNvSpPr>
          <p:nvPr>
            <p:ph type="title"/>
          </p:nvPr>
        </p:nvSpPr>
        <p:spPr>
          <a:xfrm>
            <a:off x="898452" y="2115879"/>
            <a:ext cx="10131425" cy="1626782"/>
          </a:xfrm>
        </p:spPr>
        <p:txBody>
          <a:bodyPr>
            <a:normAutofit/>
          </a:bodyPr>
          <a:lstStyle/>
          <a:p>
            <a:pPr algn="ctr"/>
            <a:r>
              <a:rPr lang="en-US" sz="6600" b="1" cap="none" spc="50" dirty="0">
                <a:ln w="9525" cmpd="sng">
                  <a:solidFill>
                    <a:schemeClr val="accent1"/>
                  </a:solidFill>
                  <a:prstDash val="solid"/>
                </a:ln>
                <a:solidFill>
                  <a:srgbClr val="70AD47">
                    <a:tint val="1000"/>
                  </a:srgbClr>
                </a:solidFill>
                <a:effectLst>
                  <a:glow rad="38100">
                    <a:schemeClr val="accent1">
                      <a:alpha val="40000"/>
                    </a:schemeClr>
                  </a:glow>
                </a:effectLst>
              </a:rPr>
              <a:t>THANK YOU!!</a:t>
            </a:r>
            <a:endParaRPr lang="en-US" sz="6600" dirty="0"/>
          </a:p>
        </p:txBody>
      </p:sp>
    </p:spTree>
    <p:extLst>
      <p:ext uri="{BB962C8B-B14F-4D97-AF65-F5344CB8AC3E}">
        <p14:creationId xmlns:p14="http://schemas.microsoft.com/office/powerpoint/2010/main" val="1561835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1DD9D-DEE4-A54D-A951-9DCD9E1A4981}"/>
              </a:ext>
            </a:extLst>
          </p:cNvPr>
          <p:cNvSpPr>
            <a:spLocks noGrp="1"/>
          </p:cNvSpPr>
          <p:nvPr>
            <p:ph type="title"/>
          </p:nvPr>
        </p:nvSpPr>
        <p:spPr/>
        <p:txBody>
          <a:bodyPr/>
          <a:lstStyle/>
          <a:p>
            <a:r>
              <a:rPr lang="en-US" b="1" dirty="0">
                <a:latin typeface="Noteworthy" panose="02000400000000000000" pitchFamily="2" charset="77"/>
                <a:ea typeface="Noteworthy" panose="02000400000000000000" pitchFamily="2" charset="77"/>
              </a:rPr>
              <a:t>Imports and read the data</a:t>
            </a:r>
          </a:p>
        </p:txBody>
      </p:sp>
      <p:pic>
        <p:nvPicPr>
          <p:cNvPr id="5" name="Content Placeholder 4">
            <a:extLst>
              <a:ext uri="{FF2B5EF4-FFF2-40B4-BE49-F238E27FC236}">
                <a16:creationId xmlns:a16="http://schemas.microsoft.com/office/drawing/2014/main" id="{F64B1D69-BFCD-B34B-9259-265E55191C8A}"/>
              </a:ext>
            </a:extLst>
          </p:cNvPr>
          <p:cNvPicPr>
            <a:picLocks noGrp="1" noChangeAspect="1"/>
          </p:cNvPicPr>
          <p:nvPr>
            <p:ph idx="1"/>
          </p:nvPr>
        </p:nvPicPr>
        <p:blipFill>
          <a:blip r:embed="rId2"/>
          <a:stretch>
            <a:fillRect/>
          </a:stretch>
        </p:blipFill>
        <p:spPr>
          <a:xfrm>
            <a:off x="685800" y="1920240"/>
            <a:ext cx="10500360" cy="3576320"/>
          </a:xfrm>
        </p:spPr>
      </p:pic>
    </p:spTree>
    <p:extLst>
      <p:ext uri="{BB962C8B-B14F-4D97-AF65-F5344CB8AC3E}">
        <p14:creationId xmlns:p14="http://schemas.microsoft.com/office/powerpoint/2010/main" val="660652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4DA59-ED12-914A-A134-C96C78367049}"/>
              </a:ext>
            </a:extLst>
          </p:cNvPr>
          <p:cNvSpPr>
            <a:spLocks noGrp="1"/>
          </p:cNvSpPr>
          <p:nvPr>
            <p:ph type="title"/>
          </p:nvPr>
        </p:nvSpPr>
        <p:spPr>
          <a:xfrm>
            <a:off x="664535" y="74428"/>
            <a:ext cx="10131425" cy="991979"/>
          </a:xfrm>
        </p:spPr>
        <p:txBody>
          <a:bodyPr/>
          <a:lstStyle/>
          <a:p>
            <a:r>
              <a:rPr lang="en-US" b="1" dirty="0">
                <a:latin typeface="Noteworthy" panose="02000400000000000000" pitchFamily="2" charset="77"/>
                <a:ea typeface="Noteworthy" panose="02000400000000000000" pitchFamily="2" charset="77"/>
              </a:rPr>
              <a:t>Preprocessing the dataset</a:t>
            </a:r>
          </a:p>
        </p:txBody>
      </p:sp>
      <p:pic>
        <p:nvPicPr>
          <p:cNvPr id="9" name="Content Placeholder 8">
            <a:extLst>
              <a:ext uri="{FF2B5EF4-FFF2-40B4-BE49-F238E27FC236}">
                <a16:creationId xmlns:a16="http://schemas.microsoft.com/office/drawing/2014/main" id="{4714F106-0B30-1947-B8D6-65D68F9688CA}"/>
              </a:ext>
            </a:extLst>
          </p:cNvPr>
          <p:cNvPicPr>
            <a:picLocks noGrp="1" noChangeAspect="1"/>
          </p:cNvPicPr>
          <p:nvPr>
            <p:ph idx="1"/>
          </p:nvPr>
        </p:nvPicPr>
        <p:blipFill rotWithShape="1">
          <a:blip r:embed="rId2"/>
          <a:srcRect r="57289"/>
          <a:stretch/>
        </p:blipFill>
        <p:spPr>
          <a:xfrm>
            <a:off x="276447" y="1009200"/>
            <a:ext cx="4348715" cy="2878272"/>
          </a:xfrm>
        </p:spPr>
      </p:pic>
      <p:pic>
        <p:nvPicPr>
          <p:cNvPr id="4" name="Picture 3">
            <a:extLst>
              <a:ext uri="{FF2B5EF4-FFF2-40B4-BE49-F238E27FC236}">
                <a16:creationId xmlns:a16="http://schemas.microsoft.com/office/drawing/2014/main" id="{93134807-D70A-D74F-9534-79D6DD2427EF}"/>
              </a:ext>
            </a:extLst>
          </p:cNvPr>
          <p:cNvPicPr>
            <a:picLocks noChangeAspect="1"/>
          </p:cNvPicPr>
          <p:nvPr/>
        </p:nvPicPr>
        <p:blipFill>
          <a:blip r:embed="rId3"/>
          <a:stretch>
            <a:fillRect/>
          </a:stretch>
        </p:blipFill>
        <p:spPr>
          <a:xfrm>
            <a:off x="276447" y="4372392"/>
            <a:ext cx="4348716" cy="1723320"/>
          </a:xfrm>
          <a:prstGeom prst="rect">
            <a:avLst/>
          </a:prstGeom>
        </p:spPr>
      </p:pic>
      <p:pic>
        <p:nvPicPr>
          <p:cNvPr id="7" name="Picture 6">
            <a:extLst>
              <a:ext uri="{FF2B5EF4-FFF2-40B4-BE49-F238E27FC236}">
                <a16:creationId xmlns:a16="http://schemas.microsoft.com/office/drawing/2014/main" id="{3B4AAECF-8193-1E46-A2C7-1146E380D012}"/>
              </a:ext>
            </a:extLst>
          </p:cNvPr>
          <p:cNvPicPr>
            <a:picLocks noChangeAspect="1"/>
          </p:cNvPicPr>
          <p:nvPr/>
        </p:nvPicPr>
        <p:blipFill>
          <a:blip r:embed="rId4"/>
          <a:stretch>
            <a:fillRect/>
          </a:stretch>
        </p:blipFill>
        <p:spPr>
          <a:xfrm>
            <a:off x="4759487" y="991976"/>
            <a:ext cx="6921796" cy="1260115"/>
          </a:xfrm>
          <a:prstGeom prst="rect">
            <a:avLst/>
          </a:prstGeom>
        </p:spPr>
      </p:pic>
      <p:pic>
        <p:nvPicPr>
          <p:cNvPr id="10" name="Picture 9">
            <a:extLst>
              <a:ext uri="{FF2B5EF4-FFF2-40B4-BE49-F238E27FC236}">
                <a16:creationId xmlns:a16="http://schemas.microsoft.com/office/drawing/2014/main" id="{2FBAB120-7E03-1640-9BE4-0C7AA90F8B3A}"/>
              </a:ext>
            </a:extLst>
          </p:cNvPr>
          <p:cNvPicPr>
            <a:picLocks noChangeAspect="1"/>
          </p:cNvPicPr>
          <p:nvPr/>
        </p:nvPicPr>
        <p:blipFill>
          <a:blip r:embed="rId5"/>
          <a:stretch>
            <a:fillRect/>
          </a:stretch>
        </p:blipFill>
        <p:spPr>
          <a:xfrm>
            <a:off x="4759487" y="2315429"/>
            <a:ext cx="6921796" cy="1272757"/>
          </a:xfrm>
          <a:prstGeom prst="rect">
            <a:avLst/>
          </a:prstGeom>
        </p:spPr>
      </p:pic>
      <p:pic>
        <p:nvPicPr>
          <p:cNvPr id="12" name="Picture 11">
            <a:extLst>
              <a:ext uri="{FF2B5EF4-FFF2-40B4-BE49-F238E27FC236}">
                <a16:creationId xmlns:a16="http://schemas.microsoft.com/office/drawing/2014/main" id="{9D5A479E-28D2-D149-96C6-42E60265A229}"/>
              </a:ext>
            </a:extLst>
          </p:cNvPr>
          <p:cNvPicPr>
            <a:picLocks noChangeAspect="1"/>
          </p:cNvPicPr>
          <p:nvPr/>
        </p:nvPicPr>
        <p:blipFill>
          <a:blip r:embed="rId6"/>
          <a:stretch>
            <a:fillRect/>
          </a:stretch>
        </p:blipFill>
        <p:spPr>
          <a:xfrm>
            <a:off x="4759487" y="3670310"/>
            <a:ext cx="6921797" cy="1470985"/>
          </a:xfrm>
          <a:prstGeom prst="rect">
            <a:avLst/>
          </a:prstGeom>
        </p:spPr>
      </p:pic>
      <p:pic>
        <p:nvPicPr>
          <p:cNvPr id="14" name="Picture 13">
            <a:extLst>
              <a:ext uri="{FF2B5EF4-FFF2-40B4-BE49-F238E27FC236}">
                <a16:creationId xmlns:a16="http://schemas.microsoft.com/office/drawing/2014/main" id="{438EBDDB-BFB2-6E41-90E2-711CC198B4D4}"/>
              </a:ext>
            </a:extLst>
          </p:cNvPr>
          <p:cNvPicPr>
            <a:picLocks noChangeAspect="1"/>
          </p:cNvPicPr>
          <p:nvPr/>
        </p:nvPicPr>
        <p:blipFill>
          <a:blip r:embed="rId7"/>
          <a:stretch>
            <a:fillRect/>
          </a:stretch>
        </p:blipFill>
        <p:spPr>
          <a:xfrm>
            <a:off x="4759486" y="5234052"/>
            <a:ext cx="6921797" cy="1453826"/>
          </a:xfrm>
          <a:prstGeom prst="rect">
            <a:avLst/>
          </a:prstGeom>
        </p:spPr>
      </p:pic>
    </p:spTree>
    <p:extLst>
      <p:ext uri="{BB962C8B-B14F-4D97-AF65-F5344CB8AC3E}">
        <p14:creationId xmlns:p14="http://schemas.microsoft.com/office/powerpoint/2010/main" val="1564309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5216-A249-BE4C-9650-B3150EB7C5EA}"/>
              </a:ext>
            </a:extLst>
          </p:cNvPr>
          <p:cNvSpPr>
            <a:spLocks noGrp="1"/>
          </p:cNvSpPr>
          <p:nvPr>
            <p:ph type="title"/>
          </p:nvPr>
        </p:nvSpPr>
        <p:spPr>
          <a:xfrm>
            <a:off x="2724816" y="492643"/>
            <a:ext cx="6799520" cy="910856"/>
          </a:xfrm>
        </p:spPr>
        <p:txBody>
          <a:bodyPr>
            <a:normAutofit fontScale="90000"/>
          </a:bodyPr>
          <a:lstStyle/>
          <a:p>
            <a:pPr algn="ctr"/>
            <a:r>
              <a:rPr lang="en-US" b="1" dirty="0">
                <a:latin typeface="Noteworthy" panose="02000400000000000000" pitchFamily="2" charset="77"/>
                <a:ea typeface="Noteworthy" panose="02000400000000000000" pitchFamily="2" charset="77"/>
              </a:rPr>
              <a:t>Create a list of states and </a:t>
            </a:r>
            <a:br>
              <a:rPr lang="en-US" b="1" dirty="0">
                <a:latin typeface="Noteworthy" panose="02000400000000000000" pitchFamily="2" charset="77"/>
                <a:ea typeface="Noteworthy" panose="02000400000000000000" pitchFamily="2" charset="77"/>
              </a:rPr>
            </a:br>
            <a:r>
              <a:rPr lang="en-US" b="1" dirty="0">
                <a:latin typeface="Noteworthy" panose="02000400000000000000" pitchFamily="2" charset="77"/>
                <a:ea typeface="Noteworthy" panose="02000400000000000000" pitchFamily="2" charset="77"/>
              </a:rPr>
              <a:t>years for iteration</a:t>
            </a:r>
          </a:p>
        </p:txBody>
      </p:sp>
      <p:pic>
        <p:nvPicPr>
          <p:cNvPr id="5" name="Picture 4">
            <a:extLst>
              <a:ext uri="{FF2B5EF4-FFF2-40B4-BE49-F238E27FC236}">
                <a16:creationId xmlns:a16="http://schemas.microsoft.com/office/drawing/2014/main" id="{A691AA4B-9064-8A45-B787-4F55472DFD71}"/>
              </a:ext>
            </a:extLst>
          </p:cNvPr>
          <p:cNvPicPr>
            <a:picLocks noChangeAspect="1"/>
          </p:cNvPicPr>
          <p:nvPr/>
        </p:nvPicPr>
        <p:blipFill>
          <a:blip r:embed="rId2"/>
          <a:stretch>
            <a:fillRect/>
          </a:stretch>
        </p:blipFill>
        <p:spPr>
          <a:xfrm>
            <a:off x="1431926" y="1616149"/>
            <a:ext cx="9385300" cy="4416794"/>
          </a:xfrm>
          <a:prstGeom prst="rect">
            <a:avLst/>
          </a:prstGeom>
        </p:spPr>
      </p:pic>
    </p:spTree>
    <p:extLst>
      <p:ext uri="{BB962C8B-B14F-4D97-AF65-F5344CB8AC3E}">
        <p14:creationId xmlns:p14="http://schemas.microsoft.com/office/powerpoint/2010/main" val="2399525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5D63-852A-104E-B1DC-033E49AAF524}"/>
              </a:ext>
            </a:extLst>
          </p:cNvPr>
          <p:cNvSpPr>
            <a:spLocks noGrp="1"/>
          </p:cNvSpPr>
          <p:nvPr>
            <p:ph type="title"/>
          </p:nvPr>
        </p:nvSpPr>
        <p:spPr>
          <a:xfrm>
            <a:off x="1082398" y="556438"/>
            <a:ext cx="10131425" cy="1027814"/>
          </a:xfrm>
        </p:spPr>
        <p:txBody>
          <a:bodyPr>
            <a:noAutofit/>
          </a:bodyPr>
          <a:lstStyle/>
          <a:p>
            <a:pPr algn="ctr"/>
            <a:r>
              <a:rPr lang="en-US" sz="2400" b="1" dirty="0">
                <a:latin typeface="Noteworthy" panose="02000400000000000000" pitchFamily="2" charset="77"/>
                <a:ea typeface="Noteworthy" panose="02000400000000000000" pitchFamily="2" charset="77"/>
              </a:rPr>
              <a:t>Iterate through all the rows and create a </a:t>
            </a:r>
            <a:r>
              <a:rPr lang="en-US" sz="2400" b="1" dirty="0" err="1">
                <a:latin typeface="Noteworthy" panose="02000400000000000000" pitchFamily="2" charset="77"/>
                <a:ea typeface="Noteworthy" panose="02000400000000000000" pitchFamily="2" charset="77"/>
              </a:rPr>
              <a:t>dataframe</a:t>
            </a:r>
            <a:r>
              <a:rPr lang="en-US" sz="2400" b="1" dirty="0">
                <a:latin typeface="Noteworthy" panose="02000400000000000000" pitchFamily="2" charset="77"/>
                <a:ea typeface="Noteworthy" panose="02000400000000000000" pitchFamily="2" charset="77"/>
              </a:rPr>
              <a:t> of all the states with its respective Percentage prevalence of heart disease each year</a:t>
            </a:r>
          </a:p>
        </p:txBody>
      </p:sp>
      <p:pic>
        <p:nvPicPr>
          <p:cNvPr id="5" name="Picture 4">
            <a:extLst>
              <a:ext uri="{FF2B5EF4-FFF2-40B4-BE49-F238E27FC236}">
                <a16:creationId xmlns:a16="http://schemas.microsoft.com/office/drawing/2014/main" id="{EA6EA0AD-1FE4-A047-80B9-F3A75FA91E32}"/>
              </a:ext>
            </a:extLst>
          </p:cNvPr>
          <p:cNvPicPr>
            <a:picLocks noChangeAspect="1"/>
          </p:cNvPicPr>
          <p:nvPr/>
        </p:nvPicPr>
        <p:blipFill>
          <a:blip r:embed="rId2"/>
          <a:stretch>
            <a:fillRect/>
          </a:stretch>
        </p:blipFill>
        <p:spPr>
          <a:xfrm>
            <a:off x="1457732" y="1746725"/>
            <a:ext cx="9657206" cy="4398894"/>
          </a:xfrm>
          <a:prstGeom prst="rect">
            <a:avLst/>
          </a:prstGeom>
        </p:spPr>
      </p:pic>
    </p:spTree>
    <p:extLst>
      <p:ext uri="{BB962C8B-B14F-4D97-AF65-F5344CB8AC3E}">
        <p14:creationId xmlns:p14="http://schemas.microsoft.com/office/powerpoint/2010/main" val="1806941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7718A-204F-8142-9799-49D63C5C8969}"/>
              </a:ext>
            </a:extLst>
          </p:cNvPr>
          <p:cNvSpPr>
            <a:spLocks noGrp="1"/>
          </p:cNvSpPr>
          <p:nvPr>
            <p:ph type="title"/>
          </p:nvPr>
        </p:nvSpPr>
        <p:spPr>
          <a:xfrm>
            <a:off x="738964" y="308641"/>
            <a:ext cx="10131425" cy="804530"/>
          </a:xfrm>
        </p:spPr>
        <p:txBody>
          <a:bodyPr>
            <a:noAutofit/>
          </a:bodyPr>
          <a:lstStyle/>
          <a:p>
            <a:pPr algn="ctr"/>
            <a:r>
              <a:rPr lang="en-US" sz="2400" b="1" dirty="0">
                <a:latin typeface="Noteworthy Light" panose="02000400000000000000" pitchFamily="2" charset="77"/>
                <a:ea typeface="Noteworthy Light" panose="02000400000000000000" pitchFamily="2" charset="77"/>
              </a:rPr>
              <a:t>Plot the percentage prevalence of heart disease from 2011-2017 for each state</a:t>
            </a:r>
          </a:p>
        </p:txBody>
      </p:sp>
      <p:pic>
        <p:nvPicPr>
          <p:cNvPr id="5" name="Picture 4">
            <a:extLst>
              <a:ext uri="{FF2B5EF4-FFF2-40B4-BE49-F238E27FC236}">
                <a16:creationId xmlns:a16="http://schemas.microsoft.com/office/drawing/2014/main" id="{A6F1AB97-4530-8D4C-91CD-373984AA4868}"/>
              </a:ext>
            </a:extLst>
          </p:cNvPr>
          <p:cNvPicPr>
            <a:picLocks noChangeAspect="1"/>
          </p:cNvPicPr>
          <p:nvPr/>
        </p:nvPicPr>
        <p:blipFill>
          <a:blip r:embed="rId2"/>
          <a:stretch>
            <a:fillRect/>
          </a:stretch>
        </p:blipFill>
        <p:spPr>
          <a:xfrm>
            <a:off x="2211571" y="1113171"/>
            <a:ext cx="7602279" cy="1424172"/>
          </a:xfrm>
          <a:prstGeom prst="rect">
            <a:avLst/>
          </a:prstGeom>
        </p:spPr>
      </p:pic>
      <p:pic>
        <p:nvPicPr>
          <p:cNvPr id="9" name="Picture 8">
            <a:extLst>
              <a:ext uri="{FF2B5EF4-FFF2-40B4-BE49-F238E27FC236}">
                <a16:creationId xmlns:a16="http://schemas.microsoft.com/office/drawing/2014/main" id="{3141E147-AFCC-4B47-85BA-3EE6FD8BA748}"/>
              </a:ext>
            </a:extLst>
          </p:cNvPr>
          <p:cNvPicPr>
            <a:picLocks noChangeAspect="1"/>
          </p:cNvPicPr>
          <p:nvPr/>
        </p:nvPicPr>
        <p:blipFill rotWithShape="1">
          <a:blip r:embed="rId3"/>
          <a:srcRect l="4024" t="5189" r="8669"/>
          <a:stretch/>
        </p:blipFill>
        <p:spPr>
          <a:xfrm>
            <a:off x="1212111" y="2658734"/>
            <a:ext cx="9898911" cy="3527940"/>
          </a:xfrm>
          <a:prstGeom prst="rect">
            <a:avLst/>
          </a:prstGeom>
        </p:spPr>
      </p:pic>
    </p:spTree>
    <p:extLst>
      <p:ext uri="{BB962C8B-B14F-4D97-AF65-F5344CB8AC3E}">
        <p14:creationId xmlns:p14="http://schemas.microsoft.com/office/powerpoint/2010/main" val="1494518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8131-1935-3D42-9E0F-BC30AF83F3A8}"/>
              </a:ext>
            </a:extLst>
          </p:cNvPr>
          <p:cNvSpPr>
            <a:spLocks noGrp="1"/>
          </p:cNvSpPr>
          <p:nvPr>
            <p:ph type="title"/>
          </p:nvPr>
        </p:nvSpPr>
        <p:spPr>
          <a:xfrm>
            <a:off x="940982" y="330938"/>
            <a:ext cx="10131425" cy="751367"/>
          </a:xfrm>
        </p:spPr>
        <p:txBody>
          <a:bodyPr>
            <a:noAutofit/>
          </a:bodyPr>
          <a:lstStyle/>
          <a:p>
            <a:pPr algn="ctr"/>
            <a:r>
              <a:rPr lang="en-US" sz="2400" b="1" dirty="0">
                <a:latin typeface="Noteworthy" panose="02000400000000000000" pitchFamily="2" charset="77"/>
                <a:ea typeface="Noteworthy" panose="02000400000000000000" pitchFamily="2" charset="77"/>
              </a:rPr>
              <a:t>Extract the total population and the no. of staffed hospital beds in each state</a:t>
            </a:r>
          </a:p>
        </p:txBody>
      </p:sp>
      <p:pic>
        <p:nvPicPr>
          <p:cNvPr id="4" name="Picture 3">
            <a:extLst>
              <a:ext uri="{FF2B5EF4-FFF2-40B4-BE49-F238E27FC236}">
                <a16:creationId xmlns:a16="http://schemas.microsoft.com/office/drawing/2014/main" id="{269971DC-21B4-3A40-B985-C5809056E03E}"/>
              </a:ext>
            </a:extLst>
          </p:cNvPr>
          <p:cNvPicPr>
            <a:picLocks noChangeAspect="1"/>
          </p:cNvPicPr>
          <p:nvPr/>
        </p:nvPicPr>
        <p:blipFill>
          <a:blip r:embed="rId2"/>
          <a:stretch>
            <a:fillRect/>
          </a:stretch>
        </p:blipFill>
        <p:spPr>
          <a:xfrm>
            <a:off x="648587" y="1158948"/>
            <a:ext cx="7490636" cy="3112534"/>
          </a:xfrm>
          <a:prstGeom prst="rect">
            <a:avLst/>
          </a:prstGeom>
        </p:spPr>
      </p:pic>
      <p:pic>
        <p:nvPicPr>
          <p:cNvPr id="6" name="Picture 5">
            <a:extLst>
              <a:ext uri="{FF2B5EF4-FFF2-40B4-BE49-F238E27FC236}">
                <a16:creationId xmlns:a16="http://schemas.microsoft.com/office/drawing/2014/main" id="{ED0BDCDB-10BE-194F-92D3-B8C2DF06119B}"/>
              </a:ext>
            </a:extLst>
          </p:cNvPr>
          <p:cNvPicPr>
            <a:picLocks noChangeAspect="1"/>
          </p:cNvPicPr>
          <p:nvPr/>
        </p:nvPicPr>
        <p:blipFill>
          <a:blip r:embed="rId3"/>
          <a:stretch>
            <a:fillRect/>
          </a:stretch>
        </p:blipFill>
        <p:spPr>
          <a:xfrm>
            <a:off x="4848447" y="3328876"/>
            <a:ext cx="6858000" cy="3103822"/>
          </a:xfrm>
          <a:prstGeom prst="rect">
            <a:avLst/>
          </a:prstGeom>
        </p:spPr>
      </p:pic>
    </p:spTree>
    <p:extLst>
      <p:ext uri="{BB962C8B-B14F-4D97-AF65-F5344CB8AC3E}">
        <p14:creationId xmlns:p14="http://schemas.microsoft.com/office/powerpoint/2010/main" val="1508092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C565-30F5-8C43-A3CC-7D5859917A18}"/>
              </a:ext>
            </a:extLst>
          </p:cNvPr>
          <p:cNvSpPr>
            <a:spLocks noGrp="1"/>
          </p:cNvSpPr>
          <p:nvPr>
            <p:ph type="title"/>
          </p:nvPr>
        </p:nvSpPr>
        <p:spPr>
          <a:xfrm>
            <a:off x="989529" y="152401"/>
            <a:ext cx="10131425" cy="645042"/>
          </a:xfrm>
        </p:spPr>
        <p:txBody>
          <a:bodyPr>
            <a:noAutofit/>
          </a:bodyPr>
          <a:lstStyle/>
          <a:p>
            <a:pPr algn="ctr"/>
            <a:r>
              <a:rPr lang="en-US" sz="2000" b="1" dirty="0">
                <a:latin typeface="Noteworthy" panose="02000400000000000000" pitchFamily="2" charset="77"/>
                <a:ea typeface="Noteworthy" panose="02000400000000000000" pitchFamily="2" charset="77"/>
              </a:rPr>
              <a:t>Plot linear regression for each state from 2011-2017 and predict the percentage prevalence for 2020</a:t>
            </a:r>
          </a:p>
        </p:txBody>
      </p:sp>
      <p:pic>
        <p:nvPicPr>
          <p:cNvPr id="5" name="Picture 4">
            <a:extLst>
              <a:ext uri="{FF2B5EF4-FFF2-40B4-BE49-F238E27FC236}">
                <a16:creationId xmlns:a16="http://schemas.microsoft.com/office/drawing/2014/main" id="{D93D60A4-E6C9-6B45-A7A0-24C25C3529EA}"/>
              </a:ext>
            </a:extLst>
          </p:cNvPr>
          <p:cNvPicPr>
            <a:picLocks noChangeAspect="1"/>
          </p:cNvPicPr>
          <p:nvPr/>
        </p:nvPicPr>
        <p:blipFill>
          <a:blip r:embed="rId2"/>
          <a:stretch>
            <a:fillRect/>
          </a:stretch>
        </p:blipFill>
        <p:spPr>
          <a:xfrm>
            <a:off x="829339" y="818705"/>
            <a:ext cx="10451804" cy="5869172"/>
          </a:xfrm>
          <a:prstGeom prst="rect">
            <a:avLst/>
          </a:prstGeom>
        </p:spPr>
      </p:pic>
    </p:spTree>
    <p:extLst>
      <p:ext uri="{BB962C8B-B14F-4D97-AF65-F5344CB8AC3E}">
        <p14:creationId xmlns:p14="http://schemas.microsoft.com/office/powerpoint/2010/main" val="22338319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1317</TotalTime>
  <Words>394</Words>
  <Application>Microsoft Macintosh PowerPoint</Application>
  <PresentationFormat>Widescreen</PresentationFormat>
  <Paragraphs>26</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Brush Script MT</vt:lpstr>
      <vt:lpstr>Arial</vt:lpstr>
      <vt:lpstr>Calibri</vt:lpstr>
      <vt:lpstr>Calibri Light</vt:lpstr>
      <vt:lpstr>Gabriola</vt:lpstr>
      <vt:lpstr>Noteworthy</vt:lpstr>
      <vt:lpstr>Noteworthy Light</vt:lpstr>
      <vt:lpstr>Times New Roman</vt:lpstr>
      <vt:lpstr>Celestial</vt:lpstr>
      <vt:lpstr>DATA SCIENCE PROJECT</vt:lpstr>
      <vt:lpstr>About the Project</vt:lpstr>
      <vt:lpstr>Imports and read the data</vt:lpstr>
      <vt:lpstr>Preprocessing the dataset</vt:lpstr>
      <vt:lpstr>Create a list of states and  years for iteration</vt:lpstr>
      <vt:lpstr>Iterate through all the rows and create a dataframe of all the states with its respective Percentage prevalence of heart disease each year</vt:lpstr>
      <vt:lpstr>Plot the percentage prevalence of heart disease from 2011-2017 for each state</vt:lpstr>
      <vt:lpstr>Extract the total population and the no. of staffed hospital beds in each state</vt:lpstr>
      <vt:lpstr>Plot linear regression for each state from 2011-2017 and predict the percentage prevalence for 2020</vt:lpstr>
      <vt:lpstr>PowerPoint Presentation</vt:lpstr>
      <vt:lpstr>PowerPoint Presentation</vt:lpstr>
      <vt:lpstr>PowerPoint Presentation</vt:lpstr>
      <vt:lpstr>PowerPoint Presentation</vt:lpstr>
      <vt:lpstr>Create a dataframe with all the states, respective staffed beds and covid-19 vulnerable population</vt:lpstr>
      <vt:lpstr>Plot a state-wise comparison graph with the maximum number of vulnerable population</vt:lpstr>
      <vt:lpstr>Plot a heatmap to show the states that are most vulnerable</vt:lpstr>
      <vt:lpstr>Export the final dataset created to clean it</vt:lpstr>
      <vt:lpstr>K-Mean clustering analysis to show the number of clusters that can be created and plot the elbow graph</vt:lpstr>
      <vt:lpstr>Plot the cluster of states with high medium and low vulnerability</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dc:title>
  <dc:creator>anup nair</dc:creator>
  <cp:lastModifiedBy>anup nair</cp:lastModifiedBy>
  <cp:revision>33</cp:revision>
  <dcterms:created xsi:type="dcterms:W3CDTF">2020-04-27T23:51:25Z</dcterms:created>
  <dcterms:modified xsi:type="dcterms:W3CDTF">2020-05-04T04:33:51Z</dcterms:modified>
</cp:coreProperties>
</file>